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1" r:id="rId4"/>
    <p:sldId id="282" r:id="rId5"/>
    <p:sldId id="283" r:id="rId6"/>
    <p:sldId id="262" r:id="rId7"/>
    <p:sldId id="263" r:id="rId8"/>
    <p:sldId id="264" r:id="rId9"/>
    <p:sldId id="266" r:id="rId10"/>
    <p:sldId id="267" r:id="rId11"/>
    <p:sldId id="273" r:id="rId12"/>
    <p:sldId id="274" r:id="rId13"/>
    <p:sldId id="270" r:id="rId14"/>
    <p:sldId id="271" r:id="rId15"/>
    <p:sldId id="258" r:id="rId16"/>
    <p:sldId id="259" r:id="rId17"/>
    <p:sldId id="275" r:id="rId18"/>
    <p:sldId id="276" r:id="rId19"/>
    <p:sldId id="277" r:id="rId20"/>
    <p:sldId id="278" r:id="rId21"/>
    <p:sldId id="279" r:id="rId22"/>
    <p:sldId id="280" r:id="rId23"/>
    <p:sldId id="272" r:id="rId24"/>
    <p:sldId id="265" r:id="rId25"/>
    <p:sldId id="260"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95" dt="2021-04-05T16:59:33.063"/>
    <p1510:client id="{5F51BB9F-8089-B000-EF2D-66E37733C0BF}" v="323" dt="2021-04-05T16:51:47.131"/>
    <p1510:client id="{BDEEC5F9-5F07-4FDF-96C8-01AAC75C62DA}" v="973" dt="2021-04-05T05:20:55.4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5E3207B-A635-4B6D-A694-3775E776C416}" type="datetimeFigureOut">
              <a:rPr lang="en-GB" smtClean="0"/>
              <a:t>03/05/2021</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9ACAACD0-E5D1-4B88-9E2F-1B1F60224C5A}" type="slidenum">
              <a:rPr lang="en-GB" smtClean="0"/>
              <a:t>‹#›</a:t>
            </a:fld>
            <a:endParaRPr lang="en-GB"/>
          </a:p>
        </p:txBody>
      </p:sp>
    </p:spTree>
    <p:extLst>
      <p:ext uri="{BB962C8B-B14F-4D97-AF65-F5344CB8AC3E}">
        <p14:creationId xmlns:p14="http://schemas.microsoft.com/office/powerpoint/2010/main" val="3221188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3207B-A635-4B6D-A694-3775E776C416}" type="datetimeFigureOut">
              <a:rPr lang="en-GB" smtClean="0"/>
              <a:t>03/05/2021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CAACD0-E5D1-4B88-9E2F-1B1F60224C5A}" type="slidenum">
              <a:rPr lang="en-GB" smtClean="0"/>
              <a:t>‹#›</a:t>
            </a:fld>
            <a:endParaRPr lang="en-GB"/>
          </a:p>
        </p:txBody>
      </p:sp>
    </p:spTree>
    <p:extLst>
      <p:ext uri="{BB962C8B-B14F-4D97-AF65-F5344CB8AC3E}">
        <p14:creationId xmlns:p14="http://schemas.microsoft.com/office/powerpoint/2010/main" val="105298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3207B-A635-4B6D-A694-3775E776C416}" type="datetimeFigureOut">
              <a:rPr lang="en-GB" smtClean="0"/>
              <a:t>03/05/2021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CAACD0-E5D1-4B88-9E2F-1B1F60224C5A}" type="slidenum">
              <a:rPr lang="en-GB" smtClean="0"/>
              <a:t>‹#›</a:t>
            </a:fld>
            <a:endParaRPr lang="en-GB"/>
          </a:p>
        </p:txBody>
      </p:sp>
    </p:spTree>
    <p:extLst>
      <p:ext uri="{BB962C8B-B14F-4D97-AF65-F5344CB8AC3E}">
        <p14:creationId xmlns:p14="http://schemas.microsoft.com/office/powerpoint/2010/main" val="2295342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3207B-A635-4B6D-A694-3775E776C416}" type="datetimeFigureOut">
              <a:rPr lang="en-GB" smtClean="0"/>
              <a:t>03/05/2021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CAACD0-E5D1-4B88-9E2F-1B1F60224C5A}" type="slidenum">
              <a:rPr lang="en-GB" smtClean="0"/>
              <a:t>‹#›</a:t>
            </a:fld>
            <a:endParaRPr lang="en-GB"/>
          </a:p>
        </p:txBody>
      </p:sp>
    </p:spTree>
    <p:extLst>
      <p:ext uri="{BB962C8B-B14F-4D97-AF65-F5344CB8AC3E}">
        <p14:creationId xmlns:p14="http://schemas.microsoft.com/office/powerpoint/2010/main" val="3115450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E3207B-A635-4B6D-A694-3775E776C416}" type="datetimeFigureOut">
              <a:rPr lang="en-GB" smtClean="0"/>
              <a:t>03/05/2021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CAACD0-E5D1-4B88-9E2F-1B1F60224C5A}" type="slidenum">
              <a:rPr lang="en-GB" smtClean="0"/>
              <a:t>‹#›</a:t>
            </a:fld>
            <a:endParaRPr lang="en-GB"/>
          </a:p>
        </p:txBody>
      </p:sp>
    </p:spTree>
    <p:extLst>
      <p:ext uri="{BB962C8B-B14F-4D97-AF65-F5344CB8AC3E}">
        <p14:creationId xmlns:p14="http://schemas.microsoft.com/office/powerpoint/2010/main" val="4137429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E3207B-A635-4B6D-A694-3775E776C416}" type="datetimeFigureOut">
              <a:rPr lang="en-GB" smtClean="0"/>
              <a:t>03/05/2021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CAACD0-E5D1-4B88-9E2F-1B1F60224C5A}" type="slidenum">
              <a:rPr lang="en-GB" smtClean="0"/>
              <a:t>‹#›</a:t>
            </a:fld>
            <a:endParaRPr lang="en-GB"/>
          </a:p>
        </p:txBody>
      </p:sp>
    </p:spTree>
    <p:extLst>
      <p:ext uri="{BB962C8B-B14F-4D97-AF65-F5344CB8AC3E}">
        <p14:creationId xmlns:p14="http://schemas.microsoft.com/office/powerpoint/2010/main" val="580998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E3207B-A635-4B6D-A694-3775E776C416}" type="datetimeFigureOut">
              <a:rPr lang="en-GB" smtClean="0"/>
              <a:t>03/05/2021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ACAACD0-E5D1-4B88-9E2F-1B1F60224C5A}" type="slidenum">
              <a:rPr lang="en-GB" smtClean="0"/>
              <a:t>‹#›</a:t>
            </a:fld>
            <a:endParaRPr lang="en-GB"/>
          </a:p>
        </p:txBody>
      </p:sp>
    </p:spTree>
    <p:extLst>
      <p:ext uri="{BB962C8B-B14F-4D97-AF65-F5344CB8AC3E}">
        <p14:creationId xmlns:p14="http://schemas.microsoft.com/office/powerpoint/2010/main" val="2377073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E3207B-A635-4B6D-A694-3775E776C416}" type="datetimeFigureOut">
              <a:rPr lang="en-GB" smtClean="0"/>
              <a:t>03/05/2021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ACAACD0-E5D1-4B88-9E2F-1B1F60224C5A}" type="slidenum">
              <a:rPr lang="en-GB" smtClean="0"/>
              <a:t>‹#›</a:t>
            </a:fld>
            <a:endParaRPr lang="en-GB"/>
          </a:p>
        </p:txBody>
      </p:sp>
    </p:spTree>
    <p:extLst>
      <p:ext uri="{BB962C8B-B14F-4D97-AF65-F5344CB8AC3E}">
        <p14:creationId xmlns:p14="http://schemas.microsoft.com/office/powerpoint/2010/main" val="1770879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E3207B-A635-4B6D-A694-3775E776C416}" type="datetimeFigureOut">
              <a:rPr lang="en-GB" smtClean="0"/>
              <a:t>03/05/2021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ACAACD0-E5D1-4B88-9E2F-1B1F60224C5A}" type="slidenum">
              <a:rPr lang="en-GB" smtClean="0"/>
              <a:t>‹#›</a:t>
            </a:fld>
            <a:endParaRPr lang="en-GB"/>
          </a:p>
        </p:txBody>
      </p:sp>
    </p:spTree>
    <p:extLst>
      <p:ext uri="{BB962C8B-B14F-4D97-AF65-F5344CB8AC3E}">
        <p14:creationId xmlns:p14="http://schemas.microsoft.com/office/powerpoint/2010/main" val="172594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F5E3207B-A635-4B6D-A694-3775E776C416}" type="datetimeFigureOut">
              <a:rPr lang="en-GB" smtClean="0"/>
              <a:t>03/05/2021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9ACAACD0-E5D1-4B88-9E2F-1B1F60224C5A}" type="slidenum">
              <a:rPr lang="en-GB" smtClean="0"/>
              <a:t>‹#›</a:t>
            </a:fld>
            <a:endParaRPr lang="en-GB"/>
          </a:p>
        </p:txBody>
      </p:sp>
    </p:spTree>
    <p:extLst>
      <p:ext uri="{BB962C8B-B14F-4D97-AF65-F5344CB8AC3E}">
        <p14:creationId xmlns:p14="http://schemas.microsoft.com/office/powerpoint/2010/main" val="3550525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5E3207B-A635-4B6D-A694-3775E776C416}" type="datetimeFigureOut">
              <a:rPr lang="en-GB" smtClean="0"/>
              <a:t>03/05/2021</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9ACAACD0-E5D1-4B88-9E2F-1B1F60224C5A}" type="slidenum">
              <a:rPr lang="en-GB" smtClean="0"/>
              <a:t>‹#›</a:t>
            </a:fld>
            <a:endParaRPr lang="en-GB"/>
          </a:p>
        </p:txBody>
      </p:sp>
    </p:spTree>
    <p:extLst>
      <p:ext uri="{BB962C8B-B14F-4D97-AF65-F5344CB8AC3E}">
        <p14:creationId xmlns:p14="http://schemas.microsoft.com/office/powerpoint/2010/main" val="64782778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F5E3207B-A635-4B6D-A694-3775E776C416}" type="datetimeFigureOut">
              <a:rPr lang="en-GB" smtClean="0"/>
              <a:t>03/05/2021</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9ACAACD0-E5D1-4B88-9E2F-1B1F60224C5A}" type="slidenum">
              <a:rPr lang="en-GB" smtClean="0"/>
              <a:t>‹#›</a:t>
            </a:fld>
            <a:endParaRPr lang="en-GB"/>
          </a:p>
        </p:txBody>
      </p:sp>
    </p:spTree>
    <p:extLst>
      <p:ext uri="{BB962C8B-B14F-4D97-AF65-F5344CB8AC3E}">
        <p14:creationId xmlns:p14="http://schemas.microsoft.com/office/powerpoint/2010/main" val="23597570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opencv-python-tutroals.readthedocs.io/en/latest/index.html" TargetMode="External"/><Relationship Id="rId2" Type="http://schemas.openxmlformats.org/officeDocument/2006/relationships/hyperlink" Target="https://docs.nvidia.com/cuda/cuda-c-programming-guide/index.html" TargetMode="External"/><Relationship Id="rId1" Type="http://schemas.openxmlformats.org/officeDocument/2006/relationships/slideLayout" Target="../slideLayouts/slideLayout2.xml"/><Relationship Id="rId4" Type="http://schemas.openxmlformats.org/officeDocument/2006/relationships/hyperlink" Target="https://docs.python.org/3/library/multiprocessing.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71BC-80AD-4F33-BD8F-B48899E8FDCB}"/>
              </a:ext>
            </a:extLst>
          </p:cNvPr>
          <p:cNvSpPr>
            <a:spLocks noGrp="1"/>
          </p:cNvSpPr>
          <p:nvPr>
            <p:ph type="ctrTitle"/>
          </p:nvPr>
        </p:nvSpPr>
        <p:spPr/>
        <p:txBody>
          <a:bodyPr/>
          <a:lstStyle/>
          <a:p>
            <a:r>
              <a:rPr lang="en-GB" dirty="0"/>
              <a:t>Exploiting Parallelism in Image Processing Algorithms</a:t>
            </a:r>
          </a:p>
        </p:txBody>
      </p:sp>
      <p:sp>
        <p:nvSpPr>
          <p:cNvPr id="3" name="Subtitle 2">
            <a:extLst>
              <a:ext uri="{FF2B5EF4-FFF2-40B4-BE49-F238E27FC236}">
                <a16:creationId xmlns:a16="http://schemas.microsoft.com/office/drawing/2014/main" id="{DC2AAF5A-747F-4321-BF65-BF1E3E645808}"/>
              </a:ext>
            </a:extLst>
          </p:cNvPr>
          <p:cNvSpPr>
            <a:spLocks noGrp="1"/>
          </p:cNvSpPr>
          <p:nvPr>
            <p:ph type="subTitle" idx="1"/>
          </p:nvPr>
        </p:nvSpPr>
        <p:spPr>
          <a:xfrm>
            <a:off x="667512" y="4206876"/>
            <a:ext cx="10516877" cy="1645920"/>
          </a:xfrm>
        </p:spPr>
        <p:txBody>
          <a:bodyPr vert="horz" lIns="91440" tIns="45720" rIns="91440" bIns="45720" rtlCol="0" anchor="t">
            <a:normAutofit/>
          </a:bodyPr>
          <a:lstStyle/>
          <a:p>
            <a:r>
              <a:rPr lang="en-GB" b="1" dirty="0"/>
              <a:t>By Rohit Mokashi, Rajat Patil, and Nilay </a:t>
            </a:r>
            <a:r>
              <a:rPr lang="en-GB" b="1" dirty="0" err="1"/>
              <a:t>Fursule</a:t>
            </a:r>
            <a:endParaRPr lang="en-GB" b="1" dirty="0">
              <a:cs typeface="Calibri Light" panose="020F0302020204030204"/>
            </a:endParaRPr>
          </a:p>
          <a:p>
            <a:r>
              <a:rPr lang="en-GB" dirty="0">
                <a:cs typeface="Calibri Light" panose="020F0302020204030204"/>
              </a:rPr>
              <a:t>Department of Computer Science and Electrical Engineering</a:t>
            </a:r>
          </a:p>
          <a:p>
            <a:r>
              <a:rPr lang="en-GB" sz="2800" dirty="0">
                <a:cs typeface="Calibri Light" panose="020F0302020204030204"/>
              </a:rPr>
              <a:t>University of Maryland Baltimore County</a:t>
            </a:r>
          </a:p>
        </p:txBody>
      </p:sp>
    </p:spTree>
    <p:extLst>
      <p:ext uri="{BB962C8B-B14F-4D97-AF65-F5344CB8AC3E}">
        <p14:creationId xmlns:p14="http://schemas.microsoft.com/office/powerpoint/2010/main" val="2559580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DA67361-DAD3-4004-8C78-C2A237C4AD8C}"/>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010651" y="1540042"/>
            <a:ext cx="4572000" cy="2245895"/>
          </a:xfrm>
          <a:prstGeom prst="rect">
            <a:avLst/>
          </a:prstGeom>
        </p:spPr>
      </p:pic>
      <p:pic>
        <p:nvPicPr>
          <p:cNvPr id="5" name="Picture 4">
            <a:extLst>
              <a:ext uri="{FF2B5EF4-FFF2-40B4-BE49-F238E27FC236}">
                <a16:creationId xmlns:a16="http://schemas.microsoft.com/office/drawing/2014/main" id="{79E0855E-6AAB-48E1-BD9C-E41D011AE12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10652" y="3962400"/>
            <a:ext cx="4571999" cy="2576963"/>
          </a:xfrm>
          <a:prstGeom prst="rect">
            <a:avLst/>
          </a:prstGeom>
        </p:spPr>
      </p:pic>
      <p:pic>
        <p:nvPicPr>
          <p:cNvPr id="7" name="Picture 6">
            <a:extLst>
              <a:ext uri="{FF2B5EF4-FFF2-40B4-BE49-F238E27FC236}">
                <a16:creationId xmlns:a16="http://schemas.microsoft.com/office/drawing/2014/main" id="{EFB4D326-0E0B-41A8-B810-86838EDF2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1540042"/>
            <a:ext cx="5085348" cy="2245895"/>
          </a:xfrm>
          <a:prstGeom prst="rect">
            <a:avLst/>
          </a:prstGeom>
        </p:spPr>
      </p:pic>
      <p:pic>
        <p:nvPicPr>
          <p:cNvPr id="9" name="Picture 8">
            <a:extLst>
              <a:ext uri="{FF2B5EF4-FFF2-40B4-BE49-F238E27FC236}">
                <a16:creationId xmlns:a16="http://schemas.microsoft.com/office/drawing/2014/main" id="{37B9445C-BB40-44AD-BDE4-D5C3631A7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611" y="3962400"/>
            <a:ext cx="5137737" cy="2576963"/>
          </a:xfrm>
          <a:prstGeom prst="rect">
            <a:avLst/>
          </a:prstGeom>
        </p:spPr>
      </p:pic>
      <p:sp>
        <p:nvSpPr>
          <p:cNvPr id="10" name="Title 1">
            <a:extLst>
              <a:ext uri="{FF2B5EF4-FFF2-40B4-BE49-F238E27FC236}">
                <a16:creationId xmlns:a16="http://schemas.microsoft.com/office/drawing/2014/main" id="{048EE83A-42F4-41E9-9B4C-BD433C633155}"/>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Sobel Edge Detection Algorithm</a:t>
            </a:r>
          </a:p>
        </p:txBody>
      </p:sp>
    </p:spTree>
    <p:extLst>
      <p:ext uri="{BB962C8B-B14F-4D97-AF65-F5344CB8AC3E}">
        <p14:creationId xmlns:p14="http://schemas.microsoft.com/office/powerpoint/2010/main" val="2797045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82B053-0303-4487-B14B-D0266CB2A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1" y="1581149"/>
            <a:ext cx="4095750" cy="4086225"/>
          </a:xfrm>
          <a:prstGeom prst="rect">
            <a:avLst/>
          </a:prstGeom>
        </p:spPr>
      </p:pic>
      <p:pic>
        <p:nvPicPr>
          <p:cNvPr id="7" name="Picture 6">
            <a:extLst>
              <a:ext uri="{FF2B5EF4-FFF2-40B4-BE49-F238E27FC236}">
                <a16:creationId xmlns:a16="http://schemas.microsoft.com/office/drawing/2014/main" id="{4819B3BD-9FCB-4816-BE93-C3FE53599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581149"/>
            <a:ext cx="4162425" cy="4086225"/>
          </a:xfrm>
          <a:prstGeom prst="rect">
            <a:avLst/>
          </a:prstGeom>
        </p:spPr>
      </p:pic>
      <p:sp>
        <p:nvSpPr>
          <p:cNvPr id="8" name="TextBox 7">
            <a:extLst>
              <a:ext uri="{FF2B5EF4-FFF2-40B4-BE49-F238E27FC236}">
                <a16:creationId xmlns:a16="http://schemas.microsoft.com/office/drawing/2014/main" id="{A76D39BC-6B6A-4741-A034-1A707C129B8A}"/>
              </a:ext>
            </a:extLst>
          </p:cNvPr>
          <p:cNvSpPr txBox="1"/>
          <p:nvPr/>
        </p:nvSpPr>
        <p:spPr>
          <a:xfrm>
            <a:off x="2457451" y="5799056"/>
            <a:ext cx="2867025" cy="369332"/>
          </a:xfrm>
          <a:prstGeom prst="rect">
            <a:avLst/>
          </a:prstGeom>
          <a:noFill/>
        </p:spPr>
        <p:txBody>
          <a:bodyPr wrap="square" rtlCol="0">
            <a:spAutoFit/>
          </a:bodyPr>
          <a:lstStyle/>
          <a:p>
            <a:r>
              <a:rPr lang="en-US" dirty="0"/>
              <a:t>ORIGNAL</a:t>
            </a:r>
            <a:endParaRPr lang="en-IN" dirty="0"/>
          </a:p>
        </p:txBody>
      </p:sp>
      <p:sp>
        <p:nvSpPr>
          <p:cNvPr id="11" name="Title 1">
            <a:extLst>
              <a:ext uri="{FF2B5EF4-FFF2-40B4-BE49-F238E27FC236}">
                <a16:creationId xmlns:a16="http://schemas.microsoft.com/office/drawing/2014/main" id="{119C8604-9E23-4FE1-A9B9-339FA4052A2B}"/>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Gaussian Blur Algorithm</a:t>
            </a:r>
          </a:p>
        </p:txBody>
      </p:sp>
    </p:spTree>
    <p:extLst>
      <p:ext uri="{BB962C8B-B14F-4D97-AF65-F5344CB8AC3E}">
        <p14:creationId xmlns:p14="http://schemas.microsoft.com/office/powerpoint/2010/main" val="1890191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5ADCFF-91CA-4B8C-94FE-CFCA25F29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325" y="1581149"/>
            <a:ext cx="4248150" cy="4086225"/>
          </a:xfrm>
          <a:prstGeom prst="rect">
            <a:avLst/>
          </a:prstGeom>
        </p:spPr>
      </p:pic>
      <p:pic>
        <p:nvPicPr>
          <p:cNvPr id="6" name="Picture 5">
            <a:extLst>
              <a:ext uri="{FF2B5EF4-FFF2-40B4-BE49-F238E27FC236}">
                <a16:creationId xmlns:a16="http://schemas.microsoft.com/office/drawing/2014/main" id="{B3CEFC9A-38CE-4CD1-8538-2F409C30A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1" y="1581149"/>
            <a:ext cx="4095750" cy="4086225"/>
          </a:xfrm>
          <a:prstGeom prst="rect">
            <a:avLst/>
          </a:prstGeom>
        </p:spPr>
      </p:pic>
      <p:sp>
        <p:nvSpPr>
          <p:cNvPr id="7" name="TextBox 6">
            <a:extLst>
              <a:ext uri="{FF2B5EF4-FFF2-40B4-BE49-F238E27FC236}">
                <a16:creationId xmlns:a16="http://schemas.microsoft.com/office/drawing/2014/main" id="{DEC78203-C785-4D8E-941E-24043CBCF1E2}"/>
              </a:ext>
            </a:extLst>
          </p:cNvPr>
          <p:cNvSpPr txBox="1"/>
          <p:nvPr/>
        </p:nvSpPr>
        <p:spPr>
          <a:xfrm>
            <a:off x="2505076" y="5799056"/>
            <a:ext cx="2867025" cy="369332"/>
          </a:xfrm>
          <a:prstGeom prst="rect">
            <a:avLst/>
          </a:prstGeom>
          <a:noFill/>
        </p:spPr>
        <p:txBody>
          <a:bodyPr wrap="square" rtlCol="0">
            <a:spAutoFit/>
          </a:bodyPr>
          <a:lstStyle/>
          <a:p>
            <a:r>
              <a:rPr lang="en-US" dirty="0"/>
              <a:t>ORIGNAL</a:t>
            </a:r>
            <a:endParaRPr lang="en-IN" dirty="0"/>
          </a:p>
        </p:txBody>
      </p:sp>
      <p:sp>
        <p:nvSpPr>
          <p:cNvPr id="10" name="Title 1">
            <a:extLst>
              <a:ext uri="{FF2B5EF4-FFF2-40B4-BE49-F238E27FC236}">
                <a16:creationId xmlns:a16="http://schemas.microsoft.com/office/drawing/2014/main" id="{5FD49E84-419E-446E-9779-2F5BD61996C8}"/>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Median Blur Algorithm</a:t>
            </a:r>
          </a:p>
        </p:txBody>
      </p:sp>
    </p:spTree>
    <p:extLst>
      <p:ext uri="{BB962C8B-B14F-4D97-AF65-F5344CB8AC3E}">
        <p14:creationId xmlns:p14="http://schemas.microsoft.com/office/powerpoint/2010/main" val="679250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A2F8F4-8444-41C7-A425-03404B50B958}"/>
              </a:ext>
            </a:extLst>
          </p:cNvPr>
          <p:cNvSpPr>
            <a:spLocks noGrp="1"/>
          </p:cNvSpPr>
          <p:nvPr>
            <p:ph idx="1"/>
          </p:nvPr>
        </p:nvSpPr>
        <p:spPr>
          <a:xfrm>
            <a:off x="676656" y="1278296"/>
            <a:ext cx="10753725" cy="4627981"/>
          </a:xfrm>
        </p:spPr>
        <p:txBody>
          <a:bodyPr>
            <a:normAutofit/>
          </a:bodyPr>
          <a:lstStyle/>
          <a:p>
            <a:pPr lvl="1">
              <a:buFont typeface="Arial" panose="020B0604020202020204" pitchFamily="34" charset="0"/>
              <a:buChar char="•"/>
            </a:pPr>
            <a:r>
              <a:rPr lang="en-US" sz="2600" dirty="0">
                <a:latin typeface="Calibri" panose="020F0502020204030204" pitchFamily="34" charset="0"/>
                <a:cs typeface="Calibri" panose="020F0502020204030204" pitchFamily="34" charset="0"/>
              </a:rPr>
              <a:t>Library Used: OpenCV, pathlib2, </a:t>
            </a:r>
            <a:r>
              <a:rPr lang="en-US" sz="2600" dirty="0" err="1">
                <a:latin typeface="Calibri" panose="020F0502020204030204" pitchFamily="34" charset="0"/>
                <a:cs typeface="Calibri" panose="020F0502020204030204" pitchFamily="34" charset="0"/>
              </a:rPr>
              <a:t>numpy</a:t>
            </a:r>
            <a:r>
              <a:rPr lang="en-US" sz="2600" dirty="0">
                <a:latin typeface="Calibri" panose="020F0502020204030204" pitchFamily="34" charset="0"/>
                <a:cs typeface="Calibri" panose="020F0502020204030204" pitchFamily="34" charset="0"/>
              </a:rPr>
              <a:t>, matplotlib, </a:t>
            </a:r>
            <a:r>
              <a:rPr lang="en-US" sz="2600" dirty="0" err="1">
                <a:latin typeface="Calibri" panose="020F0502020204030204" pitchFamily="34" charset="0"/>
                <a:cs typeface="Calibri" panose="020F0502020204030204" pitchFamily="34" charset="0"/>
              </a:rPr>
              <a:t>scipy</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imageio</a:t>
            </a:r>
            <a:endParaRPr lang="en-US" sz="2600" dirty="0">
              <a:latin typeface="Calibri" panose="020F0502020204030204" pitchFamily="34" charset="0"/>
              <a:cs typeface="Calibri" panose="020F0502020204030204" pitchFamily="34" charset="0"/>
            </a:endParaRPr>
          </a:p>
          <a:p>
            <a:pPr lvl="1">
              <a:buFont typeface="Arial" panose="020B0604020202020204" pitchFamily="34" charset="0"/>
              <a:buChar char="•"/>
            </a:pPr>
            <a:endParaRPr lang="en-IN" sz="260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en-IN" sz="2600" dirty="0">
                <a:latin typeface="Calibri" panose="020F0502020204030204" pitchFamily="34" charset="0"/>
                <a:cs typeface="Calibri" panose="020F0502020204030204" pitchFamily="34" charset="0"/>
              </a:rPr>
              <a:t>At start Implemented image processing algorithm on single image. </a:t>
            </a:r>
          </a:p>
          <a:p>
            <a:pPr lvl="1">
              <a:buFont typeface="Arial" panose="020B0604020202020204" pitchFamily="34" charset="0"/>
              <a:buChar char="•"/>
            </a:pPr>
            <a:endParaRPr lang="en-IN" sz="260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en-IN" sz="2600" dirty="0">
                <a:latin typeface="Calibri" panose="020F0502020204030204" pitchFamily="34" charset="0"/>
                <a:cs typeface="Calibri" panose="020F0502020204030204" pitchFamily="34" charset="0"/>
              </a:rPr>
              <a:t>After that Used CalTech-101 Dataset for runtime analysis.</a:t>
            </a:r>
          </a:p>
          <a:p>
            <a:pPr lvl="1">
              <a:buFont typeface="Arial" panose="020B0604020202020204" pitchFamily="34" charset="0"/>
              <a:buChar char="•"/>
            </a:pPr>
            <a:endParaRPr lang="en-IN" sz="260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en-IN" sz="2600" dirty="0">
                <a:latin typeface="Calibri" panose="020F0502020204030204" pitchFamily="34" charset="0"/>
                <a:cs typeface="Calibri" panose="020F0502020204030204" pitchFamily="34" charset="0"/>
              </a:rPr>
              <a:t>3 separate computer systems are used to conduct the time analysis.</a:t>
            </a:r>
          </a:p>
        </p:txBody>
      </p:sp>
      <p:sp>
        <p:nvSpPr>
          <p:cNvPr id="6" name="Title 1">
            <a:extLst>
              <a:ext uri="{FF2B5EF4-FFF2-40B4-BE49-F238E27FC236}">
                <a16:creationId xmlns:a16="http://schemas.microsoft.com/office/drawing/2014/main" id="{70D5F33A-7336-4188-99BB-D0354160C088}"/>
              </a:ext>
            </a:extLst>
          </p:cNvPr>
          <p:cNvSpPr>
            <a:spLocks noGrp="1"/>
          </p:cNvSpPr>
          <p:nvPr/>
        </p:nvSpPr>
        <p:spPr>
          <a:xfrm>
            <a:off x="703724" y="93306"/>
            <a:ext cx="10763598" cy="114396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Single-Core Approach</a:t>
            </a:r>
          </a:p>
        </p:txBody>
      </p:sp>
    </p:spTree>
    <p:extLst>
      <p:ext uri="{BB962C8B-B14F-4D97-AF65-F5344CB8AC3E}">
        <p14:creationId xmlns:p14="http://schemas.microsoft.com/office/powerpoint/2010/main" val="3640649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5AE90F-F1E7-4723-B3B6-0A1CBA0F6024}"/>
              </a:ext>
            </a:extLst>
          </p:cNvPr>
          <p:cNvSpPr>
            <a:spLocks noGrp="1"/>
          </p:cNvSpPr>
          <p:nvPr>
            <p:ph idx="1"/>
          </p:nvPr>
        </p:nvSpPr>
        <p:spPr>
          <a:xfrm>
            <a:off x="676656" y="1581136"/>
            <a:ext cx="10753725" cy="1619269"/>
          </a:xfrm>
        </p:spPr>
        <p:txBody>
          <a:bodyPr/>
          <a:lstStyle/>
          <a:p>
            <a:pPr>
              <a:buFont typeface="Arial" panose="020B0604020202020204" pitchFamily="34" charset="0"/>
              <a:buChar char="•"/>
            </a:pPr>
            <a:r>
              <a:rPr lang="en-US" dirty="0"/>
              <a:t>  Dataset Used: CalTech-101</a:t>
            </a:r>
          </a:p>
          <a:p>
            <a:pPr>
              <a:buFont typeface="Arial" panose="020B0604020202020204" pitchFamily="34" charset="0"/>
              <a:buChar char="•"/>
            </a:pPr>
            <a:r>
              <a:rPr lang="en-US" dirty="0"/>
              <a:t>  Starting analysis done on 800 images</a:t>
            </a:r>
            <a:endParaRPr lang="en-IN" b="1" dirty="0"/>
          </a:p>
          <a:p>
            <a:pPr>
              <a:buFont typeface="Arial" panose="020B0604020202020204" pitchFamily="34" charset="0"/>
              <a:buChar char="•"/>
            </a:pPr>
            <a:r>
              <a:rPr lang="en-IN" b="1" dirty="0"/>
              <a:t>  </a:t>
            </a:r>
            <a:r>
              <a:rPr lang="en-IN" dirty="0"/>
              <a:t>Future analysis will be on 9000 image dataset. </a:t>
            </a:r>
            <a:endParaRPr lang="en-US" dirty="0"/>
          </a:p>
        </p:txBody>
      </p:sp>
      <p:graphicFrame>
        <p:nvGraphicFramePr>
          <p:cNvPr id="5" name="Table 5">
            <a:extLst>
              <a:ext uri="{FF2B5EF4-FFF2-40B4-BE49-F238E27FC236}">
                <a16:creationId xmlns:a16="http://schemas.microsoft.com/office/drawing/2014/main" id="{4E509828-3E5B-4631-A692-B88B756F9856}"/>
              </a:ext>
            </a:extLst>
          </p:cNvPr>
          <p:cNvGraphicFramePr>
            <a:graphicFrameLocks noGrp="1"/>
          </p:cNvGraphicFramePr>
          <p:nvPr>
            <p:extLst>
              <p:ext uri="{D42A27DB-BD31-4B8C-83A1-F6EECF244321}">
                <p14:modId xmlns:p14="http://schemas.microsoft.com/office/powerpoint/2010/main" val="3948541321"/>
              </p:ext>
            </p:extLst>
          </p:nvPr>
        </p:nvGraphicFramePr>
        <p:xfrm>
          <a:off x="347579" y="3750902"/>
          <a:ext cx="11175268" cy="2663784"/>
        </p:xfrm>
        <a:graphic>
          <a:graphicData uri="http://schemas.openxmlformats.org/drawingml/2006/table">
            <a:tbl>
              <a:tblPr firstRow="1" bandRow="1">
                <a:tableStyleId>{5C22544A-7EE6-4342-B048-85BDC9FD1C3A}</a:tableStyleId>
              </a:tblPr>
              <a:tblGrid>
                <a:gridCol w="2239970">
                  <a:extLst>
                    <a:ext uri="{9D8B030D-6E8A-4147-A177-3AD203B41FA5}">
                      <a16:colId xmlns:a16="http://schemas.microsoft.com/office/drawing/2014/main" val="166830023"/>
                    </a:ext>
                  </a:extLst>
                </a:gridCol>
                <a:gridCol w="2215388">
                  <a:extLst>
                    <a:ext uri="{9D8B030D-6E8A-4147-A177-3AD203B41FA5}">
                      <a16:colId xmlns:a16="http://schemas.microsoft.com/office/drawing/2014/main" val="413490683"/>
                    </a:ext>
                  </a:extLst>
                </a:gridCol>
                <a:gridCol w="2239970">
                  <a:extLst>
                    <a:ext uri="{9D8B030D-6E8A-4147-A177-3AD203B41FA5}">
                      <a16:colId xmlns:a16="http://schemas.microsoft.com/office/drawing/2014/main" val="4106095537"/>
                    </a:ext>
                  </a:extLst>
                </a:gridCol>
                <a:gridCol w="2239970">
                  <a:extLst>
                    <a:ext uri="{9D8B030D-6E8A-4147-A177-3AD203B41FA5}">
                      <a16:colId xmlns:a16="http://schemas.microsoft.com/office/drawing/2014/main" val="1433262855"/>
                    </a:ext>
                  </a:extLst>
                </a:gridCol>
                <a:gridCol w="2239970">
                  <a:extLst>
                    <a:ext uri="{9D8B030D-6E8A-4147-A177-3AD203B41FA5}">
                      <a16:colId xmlns:a16="http://schemas.microsoft.com/office/drawing/2014/main" val="806303854"/>
                    </a:ext>
                  </a:extLst>
                </a:gridCol>
              </a:tblGrid>
              <a:tr h="665946">
                <a:tc>
                  <a:txBody>
                    <a:bodyPr/>
                    <a:lstStyle/>
                    <a:p>
                      <a:endParaRPr lang="en-IN" dirty="0"/>
                    </a:p>
                  </a:txBody>
                  <a:tcPr/>
                </a:tc>
                <a:tc>
                  <a:txBody>
                    <a:bodyPr/>
                    <a:lstStyle/>
                    <a:p>
                      <a:r>
                        <a:rPr lang="en-US" dirty="0"/>
                        <a:t>Canny Edge Algorithm</a:t>
                      </a:r>
                      <a:endParaRPr lang="en-IN" dirty="0"/>
                    </a:p>
                  </a:txBody>
                  <a:tcPr/>
                </a:tc>
                <a:tc>
                  <a:txBody>
                    <a:bodyPr/>
                    <a:lstStyle/>
                    <a:p>
                      <a:r>
                        <a:rPr lang="en-US" dirty="0"/>
                        <a:t>Sobel Edge Algorithm</a:t>
                      </a:r>
                      <a:endParaRPr lang="en-IN" dirty="0"/>
                    </a:p>
                  </a:txBody>
                  <a:tcPr/>
                </a:tc>
                <a:tc>
                  <a:txBody>
                    <a:bodyPr/>
                    <a:lstStyle/>
                    <a:p>
                      <a:r>
                        <a:rPr lang="en-US" dirty="0"/>
                        <a:t>Gaussian Blur Algorithm</a:t>
                      </a:r>
                      <a:endParaRPr lang="en-IN" dirty="0"/>
                    </a:p>
                  </a:txBody>
                  <a:tcPr/>
                </a:tc>
                <a:tc>
                  <a:txBody>
                    <a:bodyPr/>
                    <a:lstStyle/>
                    <a:p>
                      <a:r>
                        <a:rPr lang="en-US" dirty="0"/>
                        <a:t>Median Blur Algorithm</a:t>
                      </a:r>
                      <a:endParaRPr lang="en-IN" dirty="0"/>
                    </a:p>
                  </a:txBody>
                  <a:tcPr/>
                </a:tc>
                <a:extLst>
                  <a:ext uri="{0D108BD9-81ED-4DB2-BD59-A6C34878D82A}">
                    <a16:rowId xmlns:a16="http://schemas.microsoft.com/office/drawing/2014/main" val="2403746891"/>
                  </a:ext>
                </a:extLst>
              </a:tr>
              <a:tr h="665946">
                <a:tc>
                  <a:txBody>
                    <a:bodyPr/>
                    <a:lstStyle/>
                    <a:p>
                      <a:r>
                        <a:rPr lang="en-US" dirty="0"/>
                        <a:t>System 1</a:t>
                      </a:r>
                      <a:endParaRPr lang="en-IN" dirty="0"/>
                    </a:p>
                  </a:txBody>
                  <a:tcPr/>
                </a:tc>
                <a:tc>
                  <a:txBody>
                    <a:bodyPr/>
                    <a:lstStyle/>
                    <a:p>
                      <a:r>
                        <a:rPr lang="en-US" dirty="0"/>
                        <a:t>9.0477 sec</a:t>
                      </a:r>
                      <a:endParaRPr lang="en-IN" dirty="0"/>
                    </a:p>
                  </a:txBody>
                  <a:tcPr/>
                </a:tc>
                <a:tc>
                  <a:txBody>
                    <a:bodyPr/>
                    <a:lstStyle/>
                    <a:p>
                      <a:r>
                        <a:rPr lang="en-US" dirty="0"/>
                        <a:t>11.4413 sec</a:t>
                      </a:r>
                      <a:endParaRPr lang="en-IN" dirty="0"/>
                    </a:p>
                  </a:txBody>
                  <a:tcPr/>
                </a:tc>
                <a:tc>
                  <a:txBody>
                    <a:bodyPr/>
                    <a:lstStyle/>
                    <a:p>
                      <a:r>
                        <a:rPr lang="en-US" dirty="0"/>
                        <a:t>4.4711 sec</a:t>
                      </a:r>
                      <a:endParaRPr lang="en-IN" dirty="0"/>
                    </a:p>
                  </a:txBody>
                  <a:tcPr/>
                </a:tc>
                <a:tc>
                  <a:txBody>
                    <a:bodyPr/>
                    <a:lstStyle/>
                    <a:p>
                      <a:r>
                        <a:rPr lang="en-US" dirty="0"/>
                        <a:t> 7.3879 sec</a:t>
                      </a:r>
                      <a:endParaRPr lang="en-IN" dirty="0"/>
                    </a:p>
                  </a:txBody>
                  <a:tcPr/>
                </a:tc>
                <a:extLst>
                  <a:ext uri="{0D108BD9-81ED-4DB2-BD59-A6C34878D82A}">
                    <a16:rowId xmlns:a16="http://schemas.microsoft.com/office/drawing/2014/main" val="1765572350"/>
                  </a:ext>
                </a:extLst>
              </a:tr>
              <a:tr h="665946">
                <a:tc>
                  <a:txBody>
                    <a:bodyPr/>
                    <a:lstStyle/>
                    <a:p>
                      <a:r>
                        <a:rPr lang="en-US" dirty="0"/>
                        <a:t>System 2</a:t>
                      </a:r>
                      <a:endParaRPr lang="en-IN" dirty="0"/>
                    </a:p>
                  </a:txBody>
                  <a:tcPr/>
                </a:tc>
                <a:tc>
                  <a:txBody>
                    <a:bodyPr/>
                    <a:lstStyle/>
                    <a:p>
                      <a:r>
                        <a:rPr lang="en-US" dirty="0"/>
                        <a:t>3.9486 sec</a:t>
                      </a:r>
                      <a:endParaRPr lang="en-IN" dirty="0"/>
                    </a:p>
                  </a:txBody>
                  <a:tcPr/>
                </a:tc>
                <a:tc>
                  <a:txBody>
                    <a:bodyPr/>
                    <a:lstStyle/>
                    <a:p>
                      <a:r>
                        <a:rPr lang="en-US" dirty="0"/>
                        <a:t>6.5053 sec</a:t>
                      </a:r>
                      <a:endParaRPr lang="en-IN" dirty="0"/>
                    </a:p>
                  </a:txBody>
                  <a:tcPr/>
                </a:tc>
                <a:tc>
                  <a:txBody>
                    <a:bodyPr/>
                    <a:lstStyle/>
                    <a:p>
                      <a:r>
                        <a:rPr lang="en-US" dirty="0"/>
                        <a:t>1.7401 sec</a:t>
                      </a:r>
                      <a:endParaRPr lang="en-IN" dirty="0"/>
                    </a:p>
                  </a:txBody>
                  <a:tcPr/>
                </a:tc>
                <a:tc>
                  <a:txBody>
                    <a:bodyPr/>
                    <a:lstStyle/>
                    <a:p>
                      <a:r>
                        <a:rPr lang="en-US" dirty="0"/>
                        <a:t>4.3671 sec</a:t>
                      </a:r>
                      <a:endParaRPr lang="en-IN" dirty="0"/>
                    </a:p>
                  </a:txBody>
                  <a:tcPr/>
                </a:tc>
                <a:extLst>
                  <a:ext uri="{0D108BD9-81ED-4DB2-BD59-A6C34878D82A}">
                    <a16:rowId xmlns:a16="http://schemas.microsoft.com/office/drawing/2014/main" val="2267448126"/>
                  </a:ext>
                </a:extLst>
              </a:tr>
              <a:tr h="665946">
                <a:tc>
                  <a:txBody>
                    <a:bodyPr/>
                    <a:lstStyle/>
                    <a:p>
                      <a:r>
                        <a:rPr lang="en-US" dirty="0"/>
                        <a:t>System 3</a:t>
                      </a:r>
                      <a:endParaRPr lang="en-IN" dirty="0"/>
                    </a:p>
                  </a:txBody>
                  <a:tcPr/>
                </a:tc>
                <a:tc>
                  <a:txBody>
                    <a:bodyPr/>
                    <a:lstStyle/>
                    <a:p>
                      <a:r>
                        <a:rPr lang="en-US" dirty="0"/>
                        <a:t>6.0120 sec</a:t>
                      </a:r>
                      <a:endParaRPr lang="en-IN" dirty="0"/>
                    </a:p>
                  </a:txBody>
                  <a:tcPr/>
                </a:tc>
                <a:tc>
                  <a:txBody>
                    <a:bodyPr/>
                    <a:lstStyle/>
                    <a:p>
                      <a:r>
                        <a:rPr lang="en-US" dirty="0"/>
                        <a:t>10.121 sec</a:t>
                      </a:r>
                      <a:endParaRPr lang="en-IN" dirty="0"/>
                    </a:p>
                  </a:txBody>
                  <a:tcPr/>
                </a:tc>
                <a:tc>
                  <a:txBody>
                    <a:bodyPr/>
                    <a:lstStyle/>
                    <a:p>
                      <a:r>
                        <a:rPr lang="en-US" dirty="0"/>
                        <a:t>2.0031 sec</a:t>
                      </a:r>
                      <a:endParaRPr lang="en-IN" dirty="0"/>
                    </a:p>
                  </a:txBody>
                  <a:tcPr/>
                </a:tc>
                <a:tc>
                  <a:txBody>
                    <a:bodyPr/>
                    <a:lstStyle/>
                    <a:p>
                      <a:r>
                        <a:rPr lang="en-US" dirty="0"/>
                        <a:t>4.8970 sec</a:t>
                      </a:r>
                      <a:endParaRPr lang="en-IN" dirty="0"/>
                    </a:p>
                  </a:txBody>
                  <a:tcPr/>
                </a:tc>
                <a:extLst>
                  <a:ext uri="{0D108BD9-81ED-4DB2-BD59-A6C34878D82A}">
                    <a16:rowId xmlns:a16="http://schemas.microsoft.com/office/drawing/2014/main" val="3603920854"/>
                  </a:ext>
                </a:extLst>
              </a:tr>
            </a:tbl>
          </a:graphicData>
        </a:graphic>
      </p:graphicFrame>
      <p:sp>
        <p:nvSpPr>
          <p:cNvPr id="7" name="Title 1">
            <a:extLst>
              <a:ext uri="{FF2B5EF4-FFF2-40B4-BE49-F238E27FC236}">
                <a16:creationId xmlns:a16="http://schemas.microsoft.com/office/drawing/2014/main" id="{7A26A4B3-B0B3-4E99-B7FE-26107B8F8382}"/>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Time Analysis: Single-Core Systems</a:t>
            </a:r>
          </a:p>
        </p:txBody>
      </p:sp>
    </p:spTree>
    <p:extLst>
      <p:ext uri="{BB962C8B-B14F-4D97-AF65-F5344CB8AC3E}">
        <p14:creationId xmlns:p14="http://schemas.microsoft.com/office/powerpoint/2010/main" val="2290916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AJAT">
            <a:hlinkClick r:id="" action="ppaction://media"/>
            <a:extLst>
              <a:ext uri="{FF2B5EF4-FFF2-40B4-BE49-F238E27FC236}">
                <a16:creationId xmlns:a16="http://schemas.microsoft.com/office/drawing/2014/main" id="{DD4BC121-D949-460E-B0A5-390E0D8F47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7274" y="1155857"/>
            <a:ext cx="10382991" cy="5117433"/>
          </a:xfrm>
          <a:prstGeom prst="rect">
            <a:avLst/>
          </a:prstGeom>
        </p:spPr>
      </p:pic>
      <p:sp>
        <p:nvSpPr>
          <p:cNvPr id="7" name="Title 1">
            <a:extLst>
              <a:ext uri="{FF2B5EF4-FFF2-40B4-BE49-F238E27FC236}">
                <a16:creationId xmlns:a16="http://schemas.microsoft.com/office/drawing/2014/main" id="{C2C250CA-48F5-4603-804D-F6E499BE2A74}"/>
              </a:ext>
            </a:extLst>
          </p:cNvPr>
          <p:cNvSpPr>
            <a:spLocks noGrp="1"/>
          </p:cNvSpPr>
          <p:nvPr/>
        </p:nvSpPr>
        <p:spPr>
          <a:xfrm>
            <a:off x="703724" y="93306"/>
            <a:ext cx="10763598" cy="114396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Single-Core Video</a:t>
            </a:r>
          </a:p>
        </p:txBody>
      </p:sp>
    </p:spTree>
    <p:extLst>
      <p:ext uri="{BB962C8B-B14F-4D97-AF65-F5344CB8AC3E}">
        <p14:creationId xmlns:p14="http://schemas.microsoft.com/office/powerpoint/2010/main" val="285922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9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7A3B33-1E5D-4AE6-86FE-4217B8E48D05}"/>
              </a:ext>
            </a:extLst>
          </p:cNvPr>
          <p:cNvSpPr>
            <a:spLocks noGrp="1"/>
          </p:cNvSpPr>
          <p:nvPr>
            <p:ph idx="1"/>
          </p:nvPr>
        </p:nvSpPr>
        <p:spPr>
          <a:xfrm>
            <a:off x="645830" y="1310326"/>
            <a:ext cx="10784552" cy="5081047"/>
          </a:xfrm>
        </p:spPr>
        <p:txBody>
          <a:bodyPr vert="horz" lIns="91440" tIns="45720" rIns="91440" bIns="45720" rtlCol="0" anchor="t">
            <a:normAutofit/>
          </a:bodyPr>
          <a:lstStyle/>
          <a:p>
            <a:pPr lvl="1">
              <a:buFont typeface="Arial" panose="020B0604020202020204" pitchFamily="34" charset="0"/>
              <a:buChar char="•"/>
            </a:pPr>
            <a:r>
              <a:rPr lang="en-US" dirty="0">
                <a:latin typeface="+mj-lt"/>
                <a:cs typeface="Times New Roman" pitchFamily="18" charset="0"/>
              </a:rPr>
              <a:t>Parallel processing is the simultaneous processing of the same task on two or more microprocessors in order to obtain faster results</a:t>
            </a:r>
            <a:endParaRPr lang="en-US" dirty="0">
              <a:latin typeface="+mj-lt"/>
            </a:endParaRPr>
          </a:p>
          <a:p>
            <a:pPr>
              <a:buFont typeface="Arial" panose="020B0604020202020204" pitchFamily="34" charset="0"/>
              <a:buChar char="•"/>
            </a:pPr>
            <a:endParaRPr lang="en-US" sz="2400" dirty="0">
              <a:latin typeface="+mj-lt"/>
              <a:cs typeface="Times New Roman" pitchFamily="18" charset="0"/>
            </a:endParaRPr>
          </a:p>
          <a:p>
            <a:pPr lvl="1">
              <a:buFont typeface="Arial" panose="020B0604020202020204" pitchFamily="34" charset="0"/>
              <a:buChar char="•"/>
            </a:pPr>
            <a:r>
              <a:rPr lang="en-US" dirty="0">
                <a:latin typeface="+mj-lt"/>
                <a:cs typeface="Times New Roman" pitchFamily="18" charset="0"/>
              </a:rPr>
              <a:t>The computer resources can include a single computer with multiple processors, or a number of computers connected by a network, or a combination of both.</a:t>
            </a:r>
          </a:p>
          <a:p>
            <a:pPr>
              <a:buFont typeface="Arial" panose="020B0604020202020204" pitchFamily="34" charset="0"/>
              <a:buChar char="•"/>
            </a:pPr>
            <a:endParaRPr lang="en-US" sz="2400" dirty="0">
              <a:latin typeface="+mj-lt"/>
              <a:cs typeface="Times New Roman" pitchFamily="18" charset="0"/>
            </a:endParaRPr>
          </a:p>
          <a:p>
            <a:pPr lvl="1">
              <a:buFont typeface="Arial" panose="020B0604020202020204" pitchFamily="34" charset="0"/>
              <a:buChar char="•"/>
            </a:pPr>
            <a:r>
              <a:rPr lang="en-IN" dirty="0">
                <a:latin typeface="+mj-lt"/>
                <a:cs typeface="Times New Roman" panose="02020603050405020304" pitchFamily="18" charset="0"/>
              </a:rPr>
              <a:t>Parallel processing will utilise multiple processors and multiple cores in processors</a:t>
            </a:r>
          </a:p>
          <a:p>
            <a:pPr>
              <a:buFont typeface="Arial" panose="020B0604020202020204" pitchFamily="34" charset="0"/>
              <a:buChar char="•"/>
            </a:pPr>
            <a:endParaRPr lang="en-IN" sz="2400" dirty="0">
              <a:latin typeface="+mj-lt"/>
              <a:cs typeface="Times New Roman" panose="02020603050405020304" pitchFamily="18" charset="0"/>
            </a:endParaRPr>
          </a:p>
          <a:p>
            <a:pPr lvl="1">
              <a:buFont typeface="Arial" panose="020B0604020202020204" pitchFamily="34" charset="0"/>
              <a:buChar char="•"/>
            </a:pPr>
            <a:r>
              <a:rPr lang="en-IN" dirty="0">
                <a:latin typeface="+mj-lt"/>
                <a:cs typeface="Calibri" panose="020F0502020204030204" pitchFamily="34" charset="0"/>
              </a:rPr>
              <a:t>Using Python, implemented image processing algorithms on all processors and cores of the system.</a:t>
            </a:r>
            <a:r>
              <a:rPr lang="en-US" dirty="0">
                <a:latin typeface="+mj-lt"/>
                <a:cs typeface="Times New Roman" pitchFamily="18" charset="0"/>
              </a:rPr>
              <a:t> </a:t>
            </a:r>
          </a:p>
          <a:p>
            <a:pPr marL="4445" lvl="1" indent="0">
              <a:buNone/>
            </a:pPr>
            <a:endParaRPr lang="en-GB" dirty="0">
              <a:cs typeface="Calibri Light"/>
            </a:endParaRPr>
          </a:p>
        </p:txBody>
      </p:sp>
      <p:sp>
        <p:nvSpPr>
          <p:cNvPr id="6" name="Title 1">
            <a:extLst>
              <a:ext uri="{FF2B5EF4-FFF2-40B4-BE49-F238E27FC236}">
                <a16:creationId xmlns:a16="http://schemas.microsoft.com/office/drawing/2014/main" id="{ADE3B226-36F6-40CF-937C-1D9312FE75F2}"/>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Multi-Core Approach</a:t>
            </a:r>
          </a:p>
        </p:txBody>
      </p:sp>
    </p:spTree>
    <p:extLst>
      <p:ext uri="{BB962C8B-B14F-4D97-AF65-F5344CB8AC3E}">
        <p14:creationId xmlns:p14="http://schemas.microsoft.com/office/powerpoint/2010/main" val="2005286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9F20EE-A30A-402C-A593-7B77A1AA100E}"/>
              </a:ext>
            </a:extLst>
          </p:cNvPr>
          <p:cNvSpPr>
            <a:spLocks noGrp="1"/>
          </p:cNvSpPr>
          <p:nvPr>
            <p:ph idx="1"/>
          </p:nvPr>
        </p:nvSpPr>
        <p:spPr>
          <a:xfrm>
            <a:off x="676656" y="1235242"/>
            <a:ext cx="10753725" cy="5325979"/>
          </a:xfrm>
        </p:spPr>
        <p:txBody>
          <a:bodyPr>
            <a:normAutofit fontScale="92500" lnSpcReduction="10000"/>
          </a:bodyPr>
          <a:lstStyle/>
          <a:p>
            <a:r>
              <a:rPr lang="en-US" b="1" dirty="0">
                <a:latin typeface="Calibri" panose="020F0502020204030204" pitchFamily="34" charset="0"/>
                <a:cs typeface="Calibri" panose="020F0502020204030204" pitchFamily="34" charset="0"/>
              </a:rPr>
              <a:t>Python Library Used:</a:t>
            </a:r>
          </a:p>
          <a:p>
            <a:r>
              <a:rPr lang="en-US" dirty="0">
                <a:effectLst/>
                <a:latin typeface="Calibri" panose="020F0502020204030204" pitchFamily="34" charset="0"/>
                <a:ea typeface="SimSun" panose="02010600030101010101" pitchFamily="2" charset="-122"/>
                <a:cs typeface="Calibri" panose="020F0502020204030204" pitchFamily="34" charset="0"/>
              </a:rPr>
              <a:t>Multiprocessing, </a:t>
            </a:r>
            <a:r>
              <a:rPr lang="en-US" dirty="0">
                <a:latin typeface="Calibri" panose="020F0502020204030204" pitchFamily="34" charset="0"/>
                <a:cs typeface="Calibri" panose="020F0502020204030204" pitchFamily="34" charset="0"/>
              </a:rPr>
              <a:t>OpenCV, pathlib2, </a:t>
            </a:r>
            <a:r>
              <a:rPr lang="en-US" dirty="0" err="1">
                <a:latin typeface="Calibri" panose="020F0502020204030204" pitchFamily="34" charset="0"/>
                <a:cs typeface="Calibri" panose="020F0502020204030204" pitchFamily="34" charset="0"/>
              </a:rPr>
              <a:t>numpy</a:t>
            </a:r>
            <a:r>
              <a:rPr lang="en-US" dirty="0">
                <a:latin typeface="Calibri" panose="020F0502020204030204" pitchFamily="34" charset="0"/>
                <a:cs typeface="Calibri" panose="020F0502020204030204" pitchFamily="34" charset="0"/>
              </a:rPr>
              <a:t>, matplotlib, </a:t>
            </a:r>
            <a:r>
              <a:rPr lang="en-US" dirty="0" err="1">
                <a:latin typeface="Calibri" panose="020F0502020204030204" pitchFamily="34" charset="0"/>
                <a:cs typeface="Calibri" panose="020F0502020204030204" pitchFamily="34" charset="0"/>
              </a:rPr>
              <a:t>scipy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imageio</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ea typeface="SimSun" panose="02010600030101010101" pitchFamily="2" charset="-122"/>
                <a:cs typeface="Calibri" panose="020F0502020204030204" pitchFamily="34" charset="0"/>
              </a:rPr>
              <a:t>time, OS, </a:t>
            </a:r>
            <a:r>
              <a:rPr lang="en-US" dirty="0" err="1">
                <a:effectLst/>
                <a:latin typeface="Calibri" panose="020F0502020204030204" pitchFamily="34" charset="0"/>
                <a:ea typeface="SimSun" panose="02010600030101010101" pitchFamily="2" charset="-122"/>
                <a:cs typeface="Calibri" panose="020F0502020204030204" pitchFamily="34" charset="0"/>
              </a:rPr>
              <a:t>argparse</a:t>
            </a:r>
            <a:r>
              <a:rPr lang="en-US" dirty="0">
                <a:effectLst/>
                <a:latin typeface="Calibri" panose="020F0502020204030204" pitchFamily="34" charset="0"/>
                <a:ea typeface="SimSun" panose="02010600030101010101" pitchFamily="2" charset="-122"/>
                <a:cs typeface="Calibri" panose="020F0502020204030204" pitchFamily="34" charset="0"/>
              </a:rPr>
              <a:t>, </a:t>
            </a:r>
            <a:r>
              <a:rPr lang="en-US" dirty="0" err="1">
                <a:effectLst/>
                <a:latin typeface="Calibri" panose="020F0502020204030204" pitchFamily="34" charset="0"/>
                <a:ea typeface="SimSun" panose="02010600030101010101" pitchFamily="2" charset="-122"/>
                <a:cs typeface="Calibri" panose="020F0502020204030204" pitchFamily="34" charset="0"/>
              </a:rPr>
              <a:t>imutils</a:t>
            </a:r>
            <a:endParaRPr lang="en-US" dirty="0">
              <a:effectLst/>
              <a:latin typeface="Calibri" panose="020F0502020204030204" pitchFamily="34" charset="0"/>
              <a:ea typeface="SimSun" panose="02010600030101010101" pitchFamily="2" charset="-122"/>
              <a:cs typeface="Calibri" panose="020F0502020204030204" pitchFamily="34" charset="0"/>
            </a:endParaRPr>
          </a:p>
          <a:p>
            <a:endParaRPr lang="en-US" dirty="0">
              <a:effectLst/>
              <a:latin typeface="Calibri" panose="020F0502020204030204" pitchFamily="34" charset="0"/>
              <a:ea typeface="SimSun" panose="02010600030101010101" pitchFamily="2" charset="-122"/>
              <a:cs typeface="Calibri" panose="020F0502020204030204" pitchFamily="34" charset="0"/>
            </a:endParaRPr>
          </a:p>
          <a:p>
            <a:r>
              <a:rPr lang="en-US" b="1" dirty="0">
                <a:latin typeface="Calibri" panose="020F0502020204030204" pitchFamily="34" charset="0"/>
                <a:cs typeface="Calibri" panose="020F0502020204030204" pitchFamily="34" charset="0"/>
              </a:rPr>
              <a:t>Parallel multicore Computing Approach used:</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Take input as the dataset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Split Dataset into n Equal Size Chunks. So, that it can be assign as one chunk per core of the processor. the application is defined with chunk generator.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Create pool of processes based on the number of cores (logical included) of the system. For this multiprocessing library in python is used. The Pool class creates the Python processes on each respective core of the processor.</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Then Chunks are assigned to independent Processes. Each Process runs independent of the other process.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Then various image processing algorithms are implemented on different cores to get faster efficient output.</a:t>
            </a:r>
          </a:p>
          <a:p>
            <a:endParaRPr lang="en-US" sz="160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C475097-18DA-4A73-AC3E-EFCCC4C28A8D}"/>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Multi-Core Implementation</a:t>
            </a:r>
          </a:p>
        </p:txBody>
      </p:sp>
    </p:spTree>
    <p:extLst>
      <p:ext uri="{BB962C8B-B14F-4D97-AF65-F5344CB8AC3E}">
        <p14:creationId xmlns:p14="http://schemas.microsoft.com/office/powerpoint/2010/main" val="1682097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5FC8F-C9C6-408B-8EED-50EB736C0917}"/>
              </a:ext>
            </a:extLst>
          </p:cNvPr>
          <p:cNvSpPr>
            <a:spLocks noGrp="1"/>
          </p:cNvSpPr>
          <p:nvPr>
            <p:ph idx="1"/>
          </p:nvPr>
        </p:nvSpPr>
        <p:spPr>
          <a:xfrm>
            <a:off x="676656" y="1235242"/>
            <a:ext cx="10753725" cy="1684421"/>
          </a:xfrm>
        </p:spPr>
        <p:txBody>
          <a:bodyPr/>
          <a:lstStyle/>
          <a:p>
            <a:r>
              <a:rPr lang="en-US" dirty="0"/>
              <a:t>Output of running </a:t>
            </a:r>
            <a:r>
              <a:rPr lang="en-IN" sz="2400" dirty="0">
                <a:latin typeface="Calibri" panose="020F0502020204030204" pitchFamily="34" charset="0"/>
                <a:cs typeface="Calibri" panose="020F0502020204030204" pitchFamily="34" charset="0"/>
              </a:rPr>
              <a:t>Gaussian Blur Smoothing Algorithm on 8 logical multicore system using</a:t>
            </a:r>
          </a:p>
          <a:p>
            <a:r>
              <a:rPr lang="en-IN" dirty="0">
                <a:latin typeface="Calibri" panose="020F0502020204030204" pitchFamily="34" charset="0"/>
                <a:cs typeface="Calibri" panose="020F0502020204030204" pitchFamily="34" charset="0"/>
              </a:rPr>
              <a:t>Input: 800 images Dataset from CALTECH-101</a:t>
            </a:r>
          </a:p>
          <a:p>
            <a:r>
              <a:rPr lang="en-IN" dirty="0">
                <a:latin typeface="Calibri" panose="020F0502020204030204" pitchFamily="34" charset="0"/>
                <a:cs typeface="Calibri" panose="020F0502020204030204" pitchFamily="34" charset="0"/>
              </a:rPr>
              <a:t>Output: Converted images in folder</a:t>
            </a:r>
            <a:r>
              <a:rPr lang="en-US" dirty="0"/>
              <a:t> </a:t>
            </a:r>
          </a:p>
          <a:p>
            <a:endParaRPr lang="en-US" dirty="0"/>
          </a:p>
        </p:txBody>
      </p:sp>
      <p:pic>
        <p:nvPicPr>
          <p:cNvPr id="4" name="Picture 3" descr="Text&#10;&#10;Description automatically generated">
            <a:extLst>
              <a:ext uri="{FF2B5EF4-FFF2-40B4-BE49-F238E27FC236}">
                <a16:creationId xmlns:a16="http://schemas.microsoft.com/office/drawing/2014/main" id="{1653BD28-A2D0-4B86-96AE-AAB72644D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828" y="2919663"/>
            <a:ext cx="10602049" cy="3599748"/>
          </a:xfrm>
          <a:prstGeom prst="rect">
            <a:avLst/>
          </a:prstGeom>
        </p:spPr>
      </p:pic>
      <p:sp>
        <p:nvSpPr>
          <p:cNvPr id="7" name="Title 1">
            <a:extLst>
              <a:ext uri="{FF2B5EF4-FFF2-40B4-BE49-F238E27FC236}">
                <a16:creationId xmlns:a16="http://schemas.microsoft.com/office/drawing/2014/main" id="{D110AE3D-F318-4698-992B-7D021300D350}"/>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Multi-Core Analysis</a:t>
            </a:r>
          </a:p>
        </p:txBody>
      </p:sp>
    </p:spTree>
    <p:extLst>
      <p:ext uri="{BB962C8B-B14F-4D97-AF65-F5344CB8AC3E}">
        <p14:creationId xmlns:p14="http://schemas.microsoft.com/office/powerpoint/2010/main" val="498146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ILAY">
            <a:hlinkClick r:id="" action="ppaction://media"/>
            <a:extLst>
              <a:ext uri="{FF2B5EF4-FFF2-40B4-BE49-F238E27FC236}">
                <a16:creationId xmlns:a16="http://schemas.microsoft.com/office/drawing/2014/main" id="{369955F8-F1F2-4241-8454-8BEF4DBEF4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2316" y="1524000"/>
            <a:ext cx="10417509" cy="4830763"/>
          </a:xfrm>
          <a:prstGeom prst="rect">
            <a:avLst/>
          </a:prstGeom>
        </p:spPr>
      </p:pic>
      <p:sp>
        <p:nvSpPr>
          <p:cNvPr id="7" name="Title 1">
            <a:extLst>
              <a:ext uri="{FF2B5EF4-FFF2-40B4-BE49-F238E27FC236}">
                <a16:creationId xmlns:a16="http://schemas.microsoft.com/office/drawing/2014/main" id="{DABC5036-DE4A-498A-AA5D-E9F7B4EC79C5}"/>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Multi-Core Video</a:t>
            </a:r>
          </a:p>
        </p:txBody>
      </p:sp>
    </p:spTree>
    <p:extLst>
      <p:ext uri="{BB962C8B-B14F-4D97-AF65-F5344CB8AC3E}">
        <p14:creationId xmlns:p14="http://schemas.microsoft.com/office/powerpoint/2010/main" val="22709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DF3D9D-94A5-491D-860D-B69A35643483}"/>
              </a:ext>
            </a:extLst>
          </p:cNvPr>
          <p:cNvSpPr>
            <a:spLocks noGrp="1"/>
          </p:cNvSpPr>
          <p:nvPr>
            <p:ph idx="1"/>
          </p:nvPr>
        </p:nvSpPr>
        <p:spPr>
          <a:xfrm>
            <a:off x="676656" y="1249680"/>
            <a:ext cx="10753725" cy="4528185"/>
          </a:xfrm>
        </p:spPr>
        <p:txBody>
          <a:bodyPr vert="horz" lIns="91440" tIns="45720" rIns="91440" bIns="45720" rtlCol="0" anchor="t">
            <a:normAutofit/>
          </a:bodyPr>
          <a:lstStyle/>
          <a:p>
            <a:endParaRPr lang="en-GB" dirty="0">
              <a:cs typeface="Calibri Light"/>
            </a:endParaRPr>
          </a:p>
          <a:p>
            <a:pPr marL="0" indent="0">
              <a:buNone/>
            </a:pPr>
            <a:endParaRPr lang="en-GB" dirty="0">
              <a:cs typeface="Calibri Light"/>
            </a:endParaRPr>
          </a:p>
        </p:txBody>
      </p:sp>
      <p:sp>
        <p:nvSpPr>
          <p:cNvPr id="4" name="Title 1">
            <a:extLst>
              <a:ext uri="{FF2B5EF4-FFF2-40B4-BE49-F238E27FC236}">
                <a16:creationId xmlns:a16="http://schemas.microsoft.com/office/drawing/2014/main" id="{3B0DB1A7-B96A-401C-A0A7-F3B683F00CEC}"/>
              </a:ext>
            </a:extLst>
          </p:cNvPr>
          <p:cNvSpPr>
            <a:spLocks noGrp="1"/>
          </p:cNvSpPr>
          <p:nvPr/>
        </p:nvSpPr>
        <p:spPr>
          <a:xfrm>
            <a:off x="663852" y="219173"/>
            <a:ext cx="10784552" cy="103694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Problem</a:t>
            </a:r>
            <a:endParaRPr lang="en-GB" sz="4000" dirty="0"/>
          </a:p>
        </p:txBody>
      </p:sp>
      <p:sp>
        <p:nvSpPr>
          <p:cNvPr id="5" name="Content Placeholder 2">
            <a:extLst>
              <a:ext uri="{FF2B5EF4-FFF2-40B4-BE49-F238E27FC236}">
                <a16:creationId xmlns:a16="http://schemas.microsoft.com/office/drawing/2014/main" id="{83559EBE-EE62-4A51-8106-EBD63C0690B3}"/>
              </a:ext>
            </a:extLst>
          </p:cNvPr>
          <p:cNvSpPr>
            <a:spLocks noGrp="1"/>
          </p:cNvSpPr>
          <p:nvPr/>
        </p:nvSpPr>
        <p:spPr>
          <a:xfrm>
            <a:off x="663851" y="1284402"/>
            <a:ext cx="10864298" cy="535442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lnSpc>
                <a:spcPct val="200000"/>
              </a:lnSpc>
              <a:buFont typeface="Arial" panose="020B0604020202020204" pitchFamily="34" charset="0"/>
              <a:buChar char="•"/>
            </a:pPr>
            <a:r>
              <a:rPr lang="en-GB" dirty="0"/>
              <a:t>DIP involves iteration from pixel to pixel and execution of instruction on each pixel. </a:t>
            </a:r>
          </a:p>
          <a:p>
            <a:pPr lvl="1">
              <a:lnSpc>
                <a:spcPct val="200000"/>
              </a:lnSpc>
              <a:buFont typeface="Arial" panose="020B0604020202020204" pitchFamily="34" charset="0"/>
              <a:buChar char="•"/>
            </a:pPr>
            <a:r>
              <a:rPr lang="en-GB" dirty="0"/>
              <a:t>It is resource-intensive and time-consuming process. </a:t>
            </a:r>
          </a:p>
          <a:p>
            <a:pPr lvl="1">
              <a:lnSpc>
                <a:spcPct val="200000"/>
              </a:lnSpc>
              <a:buFont typeface="Arial" panose="020B0604020202020204" pitchFamily="34" charset="0"/>
              <a:buChar char="•"/>
            </a:pPr>
            <a:r>
              <a:rPr lang="en-GB" dirty="0"/>
              <a:t>CPUs nowadays are powerful and capable enough.</a:t>
            </a:r>
          </a:p>
          <a:p>
            <a:pPr lvl="1">
              <a:lnSpc>
                <a:spcPct val="200000"/>
              </a:lnSpc>
              <a:buFont typeface="Arial" panose="020B0604020202020204" pitchFamily="34" charset="0"/>
              <a:buChar char="•"/>
            </a:pPr>
            <a:r>
              <a:rPr lang="en-GB" dirty="0"/>
              <a:t>But performing image processing on a single-core CPU is uneconomical.</a:t>
            </a:r>
          </a:p>
          <a:p>
            <a:pPr lvl="1">
              <a:lnSpc>
                <a:spcPct val="200000"/>
              </a:lnSpc>
              <a:buFont typeface="Arial" panose="020B0604020202020204" pitchFamily="34" charset="0"/>
              <a:buChar char="•"/>
            </a:pPr>
            <a:r>
              <a:rPr lang="en-GB" dirty="0"/>
              <a:t>Exploiting parallelism in DIP by using multi-core CPU and GPU.</a:t>
            </a:r>
          </a:p>
        </p:txBody>
      </p:sp>
    </p:spTree>
    <p:extLst>
      <p:ext uri="{BB962C8B-B14F-4D97-AF65-F5344CB8AC3E}">
        <p14:creationId xmlns:p14="http://schemas.microsoft.com/office/powerpoint/2010/main" val="2836674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331D19-880B-485E-BDE8-6F0C736C9564}"/>
              </a:ext>
            </a:extLst>
          </p:cNvPr>
          <p:cNvSpPr>
            <a:spLocks noGrp="1"/>
          </p:cNvSpPr>
          <p:nvPr/>
        </p:nvSpPr>
        <p:spPr>
          <a:xfrm>
            <a:off x="703724" y="200319"/>
            <a:ext cx="10784552" cy="103694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GPU Implementation</a:t>
            </a:r>
            <a:endParaRPr lang="en-GB" sz="4000" dirty="0"/>
          </a:p>
        </p:txBody>
      </p:sp>
      <p:sp>
        <p:nvSpPr>
          <p:cNvPr id="7" name="Content Placeholder 2">
            <a:extLst>
              <a:ext uri="{FF2B5EF4-FFF2-40B4-BE49-F238E27FC236}">
                <a16:creationId xmlns:a16="http://schemas.microsoft.com/office/drawing/2014/main" id="{F0C3D2AF-36D4-4CD1-B8DD-989F60BE5B18}"/>
              </a:ext>
            </a:extLst>
          </p:cNvPr>
          <p:cNvSpPr>
            <a:spLocks noGrp="1"/>
          </p:cNvSpPr>
          <p:nvPr/>
        </p:nvSpPr>
        <p:spPr>
          <a:xfrm>
            <a:off x="703723" y="1303256"/>
            <a:ext cx="10784552" cy="535442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lnSpc>
                <a:spcPct val="200000"/>
              </a:lnSpc>
              <a:buFont typeface="Arial" panose="020B0604020202020204" pitchFamily="34" charset="0"/>
              <a:buChar char="•"/>
            </a:pPr>
            <a:r>
              <a:rPr lang="en-GB" dirty="0"/>
              <a:t>Requires CUDA enabled NVIDIA GPU, CUDA Toolkit, cuDNN and Visual Studio</a:t>
            </a:r>
          </a:p>
          <a:p>
            <a:pPr lvl="1">
              <a:lnSpc>
                <a:spcPct val="200000"/>
              </a:lnSpc>
              <a:buFont typeface="Arial" panose="020B0604020202020204" pitchFamily="34" charset="0"/>
              <a:buChar char="•"/>
            </a:pPr>
            <a:r>
              <a:rPr lang="en-GB" dirty="0"/>
              <a:t>Building OpenCV binaries with CUDA and cuDNN support</a:t>
            </a:r>
          </a:p>
          <a:p>
            <a:pPr lvl="1">
              <a:lnSpc>
                <a:spcPct val="200000"/>
              </a:lnSpc>
              <a:buFont typeface="Arial" panose="020B0604020202020204" pitchFamily="34" charset="0"/>
              <a:buChar char="•"/>
            </a:pPr>
            <a:r>
              <a:rPr lang="en-GB" dirty="0"/>
              <a:t>Different Approaches: OpenCV with CUDA C++, OpenCV GPU Module with CUDA</a:t>
            </a:r>
          </a:p>
          <a:p>
            <a:pPr lvl="1">
              <a:lnSpc>
                <a:spcPct val="200000"/>
              </a:lnSpc>
              <a:buFont typeface="Arial" panose="020B0604020202020204" pitchFamily="34" charset="0"/>
              <a:buChar char="•"/>
            </a:pPr>
            <a:r>
              <a:rPr lang="en-GB" dirty="0"/>
              <a:t>OpenCV with CUDA approach has control over CUDA specific programming</a:t>
            </a:r>
          </a:p>
          <a:p>
            <a:pPr lvl="1">
              <a:lnSpc>
                <a:spcPct val="200000"/>
              </a:lnSpc>
              <a:buFont typeface="Arial" panose="020B0604020202020204" pitchFamily="34" charset="0"/>
              <a:buChar char="•"/>
            </a:pPr>
            <a:r>
              <a:rPr lang="en-GB" dirty="0"/>
              <a:t>OpenCV GPU Module with CUDA provides simple APIs for complex operations</a:t>
            </a:r>
          </a:p>
        </p:txBody>
      </p:sp>
    </p:spTree>
    <p:extLst>
      <p:ext uri="{BB962C8B-B14F-4D97-AF65-F5344CB8AC3E}">
        <p14:creationId xmlns:p14="http://schemas.microsoft.com/office/powerpoint/2010/main" val="2329028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348FA2-D283-4D6C-9E71-8EEBFDD70D17}"/>
              </a:ext>
            </a:extLst>
          </p:cNvPr>
          <p:cNvSpPr>
            <a:spLocks noGrp="1"/>
          </p:cNvSpPr>
          <p:nvPr/>
        </p:nvSpPr>
        <p:spPr>
          <a:xfrm>
            <a:off x="703724" y="200319"/>
            <a:ext cx="10784552" cy="103694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CUDA Specific Programming</a:t>
            </a:r>
            <a:endParaRPr lang="en-GB" sz="4000" dirty="0"/>
          </a:p>
        </p:txBody>
      </p:sp>
      <p:sp>
        <p:nvSpPr>
          <p:cNvPr id="5" name="Content Placeholder 2">
            <a:extLst>
              <a:ext uri="{FF2B5EF4-FFF2-40B4-BE49-F238E27FC236}">
                <a16:creationId xmlns:a16="http://schemas.microsoft.com/office/drawing/2014/main" id="{187FF6B8-052B-4B5F-B656-A5032EC5A3C7}"/>
              </a:ext>
            </a:extLst>
          </p:cNvPr>
          <p:cNvSpPr>
            <a:spLocks noGrp="1"/>
          </p:cNvSpPr>
          <p:nvPr/>
        </p:nvSpPr>
        <p:spPr>
          <a:xfrm>
            <a:off x="703723" y="1303256"/>
            <a:ext cx="10784552" cy="535442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lnSpc>
                <a:spcPct val="200000"/>
              </a:lnSpc>
              <a:buFont typeface="Arial" panose="020B0604020202020204" pitchFamily="34" charset="0"/>
              <a:buChar char="•"/>
            </a:pPr>
            <a:r>
              <a:rPr lang="en-GB" dirty="0"/>
              <a:t>Involves running code on two different platforms: a host (CPU) and a device (GPU)</a:t>
            </a:r>
          </a:p>
          <a:p>
            <a:pPr lvl="1">
              <a:lnSpc>
                <a:spcPct val="200000"/>
              </a:lnSpc>
              <a:buFont typeface="Arial" panose="020B0604020202020204" pitchFamily="34" charset="0"/>
              <a:buChar char="•"/>
            </a:pPr>
            <a:r>
              <a:rPr lang="en-GB" dirty="0"/>
              <a:t>__global__ defines a kernel and is invoked in the main function using &lt;&lt;&lt; ... &gt;&gt;&gt;</a:t>
            </a:r>
          </a:p>
          <a:p>
            <a:pPr lvl="1">
              <a:lnSpc>
                <a:spcPct val="200000"/>
              </a:lnSpc>
              <a:buFont typeface="Arial" panose="020B0604020202020204" pitchFamily="34" charset="0"/>
              <a:buChar char="•"/>
            </a:pPr>
            <a:r>
              <a:rPr lang="en-GB" dirty="0" err="1"/>
              <a:t>dimblock</a:t>
            </a:r>
            <a:r>
              <a:rPr lang="en-GB" dirty="0"/>
              <a:t> and </a:t>
            </a:r>
            <a:r>
              <a:rPr lang="en-GB" dirty="0" err="1"/>
              <a:t>dimGrid</a:t>
            </a:r>
            <a:r>
              <a:rPr lang="en-GB" dirty="0"/>
              <a:t> defines the number of threads and its configuration</a:t>
            </a:r>
          </a:p>
          <a:p>
            <a:pPr lvl="1">
              <a:lnSpc>
                <a:spcPct val="200000"/>
              </a:lnSpc>
              <a:buFont typeface="Arial" panose="020B0604020202020204" pitchFamily="34" charset="0"/>
              <a:buChar char="•"/>
            </a:pPr>
            <a:r>
              <a:rPr lang="en-GB" dirty="0"/>
              <a:t>Each thread is identified by the combination of its </a:t>
            </a:r>
            <a:r>
              <a:rPr lang="en-GB" dirty="0" err="1"/>
              <a:t>blockIdx</a:t>
            </a:r>
            <a:r>
              <a:rPr lang="en-GB" dirty="0"/>
              <a:t>, </a:t>
            </a:r>
            <a:r>
              <a:rPr lang="en-GB" dirty="0" err="1"/>
              <a:t>blockDim</a:t>
            </a:r>
            <a:r>
              <a:rPr lang="en-GB" dirty="0"/>
              <a:t> and </a:t>
            </a:r>
            <a:r>
              <a:rPr lang="en-GB" dirty="0" err="1"/>
              <a:t>threadIdx</a:t>
            </a:r>
            <a:endParaRPr lang="en-GB" dirty="0"/>
          </a:p>
          <a:p>
            <a:pPr lvl="1">
              <a:lnSpc>
                <a:spcPct val="200000"/>
              </a:lnSpc>
              <a:buFont typeface="Arial" panose="020B0604020202020204" pitchFamily="34" charset="0"/>
              <a:buChar char="•"/>
            </a:pPr>
            <a:r>
              <a:rPr lang="en-GB" dirty="0" err="1"/>
              <a:t>cudaMalloc</a:t>
            </a:r>
            <a:r>
              <a:rPr lang="en-GB" dirty="0"/>
              <a:t>, </a:t>
            </a:r>
            <a:r>
              <a:rPr lang="en-GB" dirty="0" err="1"/>
              <a:t>cudaMemcpy</a:t>
            </a:r>
            <a:r>
              <a:rPr lang="en-GB" dirty="0"/>
              <a:t>, </a:t>
            </a:r>
            <a:r>
              <a:rPr lang="en-GB" dirty="0" err="1"/>
              <a:t>cudaFree</a:t>
            </a:r>
            <a:r>
              <a:rPr lang="en-GB" dirty="0"/>
              <a:t> allocates memory, copies memory, and frees memory respectively on the device</a:t>
            </a:r>
          </a:p>
        </p:txBody>
      </p:sp>
    </p:spTree>
    <p:extLst>
      <p:ext uri="{BB962C8B-B14F-4D97-AF65-F5344CB8AC3E}">
        <p14:creationId xmlns:p14="http://schemas.microsoft.com/office/powerpoint/2010/main" val="3519156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348FA2-D283-4D6C-9E71-8EEBFDD70D17}"/>
              </a:ext>
            </a:extLst>
          </p:cNvPr>
          <p:cNvSpPr>
            <a:spLocks noGrp="1"/>
          </p:cNvSpPr>
          <p:nvPr/>
        </p:nvSpPr>
        <p:spPr>
          <a:xfrm>
            <a:off x="703724" y="200319"/>
            <a:ext cx="10784552" cy="103694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GPU Video</a:t>
            </a:r>
            <a:endParaRPr lang="en-GB" sz="4000" dirty="0"/>
          </a:p>
        </p:txBody>
      </p:sp>
      <p:pic>
        <p:nvPicPr>
          <p:cNvPr id="6" name="GPU ROHIT">
            <a:hlinkClick r:id="" action="ppaction://media"/>
            <a:extLst>
              <a:ext uri="{FF2B5EF4-FFF2-40B4-BE49-F238E27FC236}">
                <a16:creationId xmlns:a16="http://schemas.microsoft.com/office/drawing/2014/main" id="{D6D4CA32-9D00-4C1B-B9B0-2379958F9A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3723" y="1371600"/>
            <a:ext cx="10784551" cy="4991878"/>
          </a:xfrm>
          <a:prstGeom prst="rect">
            <a:avLst/>
          </a:prstGeom>
        </p:spPr>
      </p:pic>
    </p:spTree>
    <p:extLst>
      <p:ext uri="{BB962C8B-B14F-4D97-AF65-F5344CB8AC3E}">
        <p14:creationId xmlns:p14="http://schemas.microsoft.com/office/powerpoint/2010/main" val="103564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B44F8-F43B-4F59-BDB6-4DF8E93E2132}"/>
              </a:ext>
            </a:extLst>
          </p:cNvPr>
          <p:cNvSpPr>
            <a:spLocks noGrp="1"/>
          </p:cNvSpPr>
          <p:nvPr>
            <p:ph idx="1"/>
          </p:nvPr>
        </p:nvSpPr>
        <p:spPr>
          <a:xfrm>
            <a:off x="676656" y="1491916"/>
            <a:ext cx="10753725" cy="4285949"/>
          </a:xfrm>
        </p:spPr>
        <p:txBody>
          <a:bodyPr/>
          <a:lstStyle/>
          <a:p>
            <a:pPr lvl="1">
              <a:buFont typeface="Arial" panose="020B0604020202020204" pitchFamily="34" charset="0"/>
              <a:buChar char="•"/>
            </a:pPr>
            <a:r>
              <a:rPr lang="en-US" dirty="0"/>
              <a:t>Other Image Processing Algorithm Implementation on Single Core, Multi Core and GPU </a:t>
            </a:r>
          </a:p>
          <a:p>
            <a:pPr lvl="1">
              <a:buFont typeface="Arial" panose="020B0604020202020204" pitchFamily="34" charset="0"/>
              <a:buChar char="•"/>
            </a:pPr>
            <a:endParaRPr lang="en-US" dirty="0"/>
          </a:p>
          <a:p>
            <a:pPr lvl="1">
              <a:buFont typeface="Arial" panose="020B0604020202020204" pitchFamily="34" charset="0"/>
              <a:buChar char="•"/>
            </a:pPr>
            <a:r>
              <a:rPr lang="en-US" dirty="0"/>
              <a:t>Analysis and testing the CALTECH-101 Dataset</a:t>
            </a:r>
          </a:p>
          <a:p>
            <a:pPr lvl="1">
              <a:buFont typeface="Arial" panose="020B0604020202020204" pitchFamily="34" charset="0"/>
              <a:buChar char="•"/>
            </a:pPr>
            <a:endParaRPr lang="en-US" dirty="0"/>
          </a:p>
          <a:p>
            <a:pPr lvl="1">
              <a:buFont typeface="Arial" panose="020B0604020202020204" pitchFamily="34" charset="0"/>
              <a:buChar char="•"/>
            </a:pPr>
            <a:r>
              <a:rPr lang="en-US" dirty="0"/>
              <a:t>Comparison analysis of Single Core, Multi Core and GPU Implementation results</a:t>
            </a:r>
          </a:p>
          <a:p>
            <a:pPr lvl="1">
              <a:buFont typeface="Arial" panose="020B0604020202020204" pitchFamily="34" charset="0"/>
              <a:buChar char="•"/>
            </a:pPr>
            <a:endParaRPr lang="en-US" dirty="0"/>
          </a:p>
          <a:p>
            <a:pPr lvl="1">
              <a:buFont typeface="Arial" panose="020B0604020202020204" pitchFamily="34" charset="0"/>
              <a:buChar char="•"/>
            </a:pPr>
            <a:r>
              <a:rPr lang="en-US" dirty="0"/>
              <a:t>Effects of Image resolution and Image type Analysis.</a:t>
            </a:r>
          </a:p>
          <a:p>
            <a:pPr lvl="1">
              <a:buFont typeface="Arial" panose="020B0604020202020204" pitchFamily="34" charset="0"/>
              <a:buChar char="•"/>
            </a:pPr>
            <a:endParaRPr lang="en-US" dirty="0"/>
          </a:p>
          <a:p>
            <a:pPr lvl="1">
              <a:buFont typeface="Arial" panose="020B0604020202020204" pitchFamily="34" charset="0"/>
              <a:buChar char="•"/>
            </a:pPr>
            <a:r>
              <a:rPr lang="en-US" dirty="0"/>
              <a:t>Report Writing</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6" name="Title 1">
            <a:extLst>
              <a:ext uri="{FF2B5EF4-FFF2-40B4-BE49-F238E27FC236}">
                <a16:creationId xmlns:a16="http://schemas.microsoft.com/office/drawing/2014/main" id="{E75C1D4D-C2D7-44A5-97B8-5433D8457316}"/>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Future Work</a:t>
            </a:r>
          </a:p>
        </p:txBody>
      </p:sp>
    </p:spTree>
    <p:extLst>
      <p:ext uri="{BB962C8B-B14F-4D97-AF65-F5344CB8AC3E}">
        <p14:creationId xmlns:p14="http://schemas.microsoft.com/office/powerpoint/2010/main" val="3904974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F7F0B3-D9AC-4BAB-92B5-80D0CD0B9BD6}"/>
              </a:ext>
            </a:extLst>
          </p:cNvPr>
          <p:cNvSpPr>
            <a:spLocks noGrp="1"/>
          </p:cNvSpPr>
          <p:nvPr>
            <p:ph idx="1"/>
          </p:nvPr>
        </p:nvSpPr>
        <p:spPr>
          <a:xfrm>
            <a:off x="676656" y="1459832"/>
            <a:ext cx="10753725" cy="4318033"/>
          </a:xfrm>
        </p:spPr>
        <p:txBody>
          <a:bodyPr/>
          <a:lstStyle/>
          <a:p>
            <a:pPr marL="0" indent="0">
              <a:buNone/>
            </a:pPr>
            <a:endParaRPr lang="en-IN" dirty="0"/>
          </a:p>
          <a:p>
            <a:pPr lvl="1">
              <a:buFont typeface="Arial" panose="020B0604020202020204" pitchFamily="34" charset="0"/>
              <a:buChar char="•"/>
            </a:pPr>
            <a:r>
              <a:rPr lang="en-IN" dirty="0"/>
              <a:t>RAJAT PATIL : Image Processing Algorithms and Implementation on Single Core</a:t>
            </a:r>
          </a:p>
          <a:p>
            <a:pPr lvl="1">
              <a:buFont typeface="Arial" panose="020B0604020202020204" pitchFamily="34" charset="0"/>
              <a:buChar char="•"/>
            </a:pPr>
            <a:endParaRPr lang="en-IN" dirty="0"/>
          </a:p>
          <a:p>
            <a:pPr lvl="1">
              <a:buFont typeface="Arial" panose="020B0604020202020204" pitchFamily="34" charset="0"/>
              <a:buChar char="•"/>
            </a:pPr>
            <a:r>
              <a:rPr lang="en-IN" dirty="0"/>
              <a:t>NILAY FURSULE: Implementation on Multi-Core</a:t>
            </a:r>
          </a:p>
          <a:p>
            <a:pPr lvl="1">
              <a:buFont typeface="Arial" panose="020B0604020202020204" pitchFamily="34" charset="0"/>
              <a:buChar char="•"/>
            </a:pPr>
            <a:endParaRPr lang="en-IN" dirty="0"/>
          </a:p>
          <a:p>
            <a:pPr lvl="1">
              <a:buFont typeface="Arial" panose="020B0604020202020204" pitchFamily="34" charset="0"/>
              <a:buChar char="•"/>
            </a:pPr>
            <a:r>
              <a:rPr lang="en-IN" dirty="0"/>
              <a:t>ROHIT MOKASHI: Implementation on GPU and CUDA Toolkit, OpenCV</a:t>
            </a:r>
          </a:p>
          <a:p>
            <a:pPr lvl="1">
              <a:buFont typeface="Arial" panose="020B0604020202020204" pitchFamily="34" charset="0"/>
              <a:buChar char="•"/>
            </a:pPr>
            <a:endParaRPr lang="en-IN" dirty="0"/>
          </a:p>
          <a:p>
            <a:pPr lvl="1">
              <a:buFont typeface="Arial" panose="020B0604020202020204" pitchFamily="34" charset="0"/>
              <a:buChar char="•"/>
            </a:pPr>
            <a:r>
              <a:rPr lang="en-IN" dirty="0"/>
              <a:t>Research &amp; Analysis: RAJAT PATIL, ROHIT MOKASHI, NILAY FURSULE</a:t>
            </a:r>
          </a:p>
          <a:p>
            <a:pPr lvl="1">
              <a:buFont typeface="Arial" panose="020B0604020202020204" pitchFamily="34" charset="0"/>
              <a:buChar char="•"/>
            </a:pPr>
            <a:endParaRPr lang="en-IN" dirty="0"/>
          </a:p>
          <a:p>
            <a:pPr lvl="1">
              <a:buFont typeface="Arial" panose="020B0604020202020204" pitchFamily="34" charset="0"/>
              <a:buChar char="•"/>
            </a:pPr>
            <a:r>
              <a:rPr lang="en-IN" dirty="0"/>
              <a:t>Report Writing: RAJAT PATIL, ROHIT MOKASHI, NILAY FURSULE</a:t>
            </a:r>
          </a:p>
        </p:txBody>
      </p:sp>
      <p:sp>
        <p:nvSpPr>
          <p:cNvPr id="6" name="Title 1">
            <a:extLst>
              <a:ext uri="{FF2B5EF4-FFF2-40B4-BE49-F238E27FC236}">
                <a16:creationId xmlns:a16="http://schemas.microsoft.com/office/drawing/2014/main" id="{AC1131DB-AF65-4286-8A32-C88A3FB156A7}"/>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Roles and Responsibilities</a:t>
            </a:r>
          </a:p>
        </p:txBody>
      </p:sp>
    </p:spTree>
    <p:extLst>
      <p:ext uri="{BB962C8B-B14F-4D97-AF65-F5344CB8AC3E}">
        <p14:creationId xmlns:p14="http://schemas.microsoft.com/office/powerpoint/2010/main" val="779652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B755CE29-691B-40A6-B923-1B721EA7EE93}"/>
              </a:ext>
            </a:extLst>
          </p:cNvPr>
          <p:cNvSpPr>
            <a:spLocks noGrp="1"/>
          </p:cNvSpPr>
          <p:nvPr>
            <p:ph idx="1"/>
          </p:nvPr>
        </p:nvSpPr>
        <p:spPr>
          <a:xfrm>
            <a:off x="645830" y="1343614"/>
            <a:ext cx="10784552" cy="5178394"/>
          </a:xfrm>
        </p:spPr>
        <p:txBody>
          <a:bodyPr vert="horz" lIns="91440" tIns="45720" rIns="91440" bIns="45720" rtlCol="0" anchor="t">
            <a:normAutofit/>
          </a:bodyPr>
          <a:lstStyle/>
          <a:p>
            <a:pPr marL="347345" lvl="1">
              <a:buFont typeface="Arial" panose="020B0604020202020204" pitchFamily="34" charset="0"/>
              <a:buChar char="•"/>
            </a:pPr>
            <a:r>
              <a:rPr lang="en-US" sz="2000" dirty="0"/>
              <a:t>“Design and Performance Evaluation of Image Processing Algorithms on GPUs”, In Kyu Park, Nitin Singhal, Man </a:t>
            </a:r>
            <a:r>
              <a:rPr lang="en-US" sz="2000" dirty="0" err="1"/>
              <a:t>Hee</a:t>
            </a:r>
            <a:r>
              <a:rPr lang="en-US" sz="2000" dirty="0"/>
              <a:t> Lee, </a:t>
            </a:r>
            <a:r>
              <a:rPr lang="en-US" sz="2000" dirty="0" err="1"/>
              <a:t>Sungdae</a:t>
            </a:r>
            <a:r>
              <a:rPr lang="en-US" sz="2000" dirty="0"/>
              <a:t> Cho, Chris W. Kim</a:t>
            </a:r>
            <a:r>
              <a:rPr lang="en-GB" sz="2000" dirty="0">
                <a:cs typeface="Calibri Light" panose="020F0302020204030204"/>
              </a:rPr>
              <a:t>, IEEE VOL 2 NO.1 ISSSN 1045-9219 January 2011</a:t>
            </a:r>
          </a:p>
          <a:p>
            <a:pPr marL="347345" lvl="1">
              <a:buFont typeface="Arial" panose="020B0604020202020204" pitchFamily="34" charset="0"/>
              <a:buChar char="•"/>
            </a:pPr>
            <a:r>
              <a:rPr lang="en-GB" sz="2000" dirty="0">
                <a:cs typeface="Calibri Light" panose="020F0302020204030204"/>
              </a:rPr>
              <a:t>“Comparison of Canny edge detector with Sobel and Prewitt edge detector using different image formats”, </a:t>
            </a:r>
            <a:r>
              <a:rPr lang="en-GB" sz="2000" dirty="0" err="1">
                <a:cs typeface="Calibri Light" panose="020F0302020204030204"/>
              </a:rPr>
              <a:t>Mamta</a:t>
            </a:r>
            <a:r>
              <a:rPr lang="en-GB" sz="2000" dirty="0">
                <a:cs typeface="Calibri Light" panose="020F0302020204030204"/>
              </a:rPr>
              <a:t> Joshi, Ashutosh Vyas, IJERT, ISSN 2278-0181</a:t>
            </a:r>
          </a:p>
          <a:p>
            <a:pPr marL="347345" lvl="1">
              <a:buFont typeface="Arial" panose="020B0604020202020204" pitchFamily="34" charset="0"/>
              <a:buChar char="•"/>
            </a:pPr>
            <a:r>
              <a:rPr lang="en-GB" sz="2000" dirty="0">
                <a:cs typeface="Calibri Light" panose="020F0302020204030204"/>
              </a:rPr>
              <a:t>“Computer vision algorithms acceleration using graphic processors NVIDIA CUDA”, </a:t>
            </a:r>
            <a:r>
              <a:rPr lang="en-GB" sz="2000" dirty="0" err="1">
                <a:cs typeface="Calibri Light" panose="020F0302020204030204"/>
              </a:rPr>
              <a:t>Mouna</a:t>
            </a:r>
            <a:r>
              <a:rPr lang="en-GB" sz="2000" dirty="0">
                <a:cs typeface="Calibri Light" panose="020F0302020204030204"/>
              </a:rPr>
              <a:t> </a:t>
            </a:r>
            <a:r>
              <a:rPr lang="en-GB" sz="2000" dirty="0" err="1">
                <a:cs typeface="Calibri Light" panose="020F0302020204030204"/>
              </a:rPr>
              <a:t>Aafif</a:t>
            </a:r>
            <a:r>
              <a:rPr lang="en-GB" sz="2000" dirty="0">
                <a:cs typeface="Calibri Light" panose="020F0302020204030204"/>
              </a:rPr>
              <a:t>, Yahia Said, Mohamed </a:t>
            </a:r>
            <a:r>
              <a:rPr lang="en-GB" sz="2000" dirty="0" err="1">
                <a:cs typeface="Calibri Light" panose="020F0302020204030204"/>
              </a:rPr>
              <a:t>Atri</a:t>
            </a:r>
            <a:r>
              <a:rPr lang="en-GB" sz="2000" dirty="0">
                <a:cs typeface="Calibri Light" panose="020F0302020204030204"/>
              </a:rPr>
              <a:t>, Springer Science, 3335-3347</a:t>
            </a:r>
          </a:p>
          <a:p>
            <a:pPr marL="347345" lvl="1">
              <a:buFont typeface="Arial" panose="020B0604020202020204" pitchFamily="34" charset="0"/>
              <a:buChar char="•"/>
            </a:pPr>
            <a:r>
              <a:rPr lang="en-GB" sz="2000" dirty="0">
                <a:cs typeface="Calibri Light" panose="020F0302020204030204"/>
              </a:rPr>
              <a:t>“Implementation of Image Enhancement Algorithms and Recursive Ray Tracing using CUDA”, Mr. </a:t>
            </a:r>
            <a:r>
              <a:rPr lang="en-GB" sz="2000" dirty="0" err="1">
                <a:cs typeface="Calibri Light" panose="020F0302020204030204"/>
              </a:rPr>
              <a:t>Diptarup</a:t>
            </a:r>
            <a:r>
              <a:rPr lang="en-GB" sz="2000" dirty="0">
                <a:cs typeface="Calibri Light" panose="020F0302020204030204"/>
              </a:rPr>
              <a:t> </a:t>
            </a:r>
            <a:r>
              <a:rPr lang="en-GB" sz="2000" dirty="0" err="1">
                <a:cs typeface="Calibri Light" panose="020F0302020204030204"/>
              </a:rPr>
              <a:t>Saha</a:t>
            </a:r>
            <a:r>
              <a:rPr lang="en-GB" sz="2000" dirty="0">
                <a:cs typeface="Calibri Light" panose="020F0302020204030204"/>
              </a:rPr>
              <a:t>, Mr. Karan  </a:t>
            </a:r>
            <a:r>
              <a:rPr lang="en-GB" sz="2000" dirty="0" err="1">
                <a:cs typeface="Calibri Light" panose="020F0302020204030204"/>
              </a:rPr>
              <a:t>Darji</a:t>
            </a:r>
            <a:r>
              <a:rPr lang="en-GB" sz="2000" dirty="0">
                <a:cs typeface="Calibri Light" panose="020F0302020204030204"/>
              </a:rPr>
              <a:t>, </a:t>
            </a:r>
            <a:r>
              <a:rPr lang="en-GB" sz="2000" dirty="0" err="1">
                <a:cs typeface="Calibri Light" panose="020F0302020204030204"/>
              </a:rPr>
              <a:t>Dr.</a:t>
            </a:r>
            <a:r>
              <a:rPr lang="en-GB" sz="2000" dirty="0">
                <a:cs typeface="Calibri Light" panose="020F0302020204030204"/>
              </a:rPr>
              <a:t> Narendra Patel, </a:t>
            </a:r>
            <a:r>
              <a:rPr lang="en-GB" sz="2000" dirty="0" err="1">
                <a:cs typeface="Calibri Light" panose="020F0302020204030204"/>
              </a:rPr>
              <a:t>Dr.</a:t>
            </a:r>
            <a:r>
              <a:rPr lang="en-GB" sz="2000" dirty="0">
                <a:cs typeface="Calibri Light" panose="020F0302020204030204"/>
              </a:rPr>
              <a:t> </a:t>
            </a:r>
            <a:r>
              <a:rPr lang="en-GB" sz="2000" dirty="0" err="1">
                <a:cs typeface="Calibri Light" panose="020F0302020204030204"/>
              </a:rPr>
              <a:t>Darshak</a:t>
            </a:r>
            <a:r>
              <a:rPr lang="en-GB" sz="2000" dirty="0">
                <a:cs typeface="Calibri Light" panose="020F0302020204030204"/>
              </a:rPr>
              <a:t> Thakore, ScienceDirect ELSEVIER Publication, </a:t>
            </a:r>
            <a:r>
              <a:rPr lang="en-IN" sz="2000" dirty="0"/>
              <a:t>1877-0509 © 2016</a:t>
            </a:r>
          </a:p>
          <a:p>
            <a:pPr marL="347345" lvl="1">
              <a:buFont typeface="Arial" panose="020B0604020202020204" pitchFamily="34" charset="0"/>
              <a:buChar char="•"/>
            </a:pPr>
            <a:r>
              <a:rPr lang="en-GB" sz="2000" dirty="0">
                <a:cs typeface="Calibri Light" panose="020F0302020204030204"/>
              </a:rPr>
              <a:t>“Performance of Medical Image Processing Algorithm Implemented in CUDA running on GPU based Machine”, </a:t>
            </a:r>
            <a:r>
              <a:rPr lang="en-GB" sz="2000" dirty="0" err="1">
                <a:cs typeface="Calibri Light" panose="020F0302020204030204"/>
              </a:rPr>
              <a:t>Kalaiselvi</a:t>
            </a:r>
            <a:r>
              <a:rPr lang="en-GB" sz="2000" dirty="0">
                <a:cs typeface="Calibri Light" panose="020F0302020204030204"/>
              </a:rPr>
              <a:t> </a:t>
            </a:r>
            <a:r>
              <a:rPr lang="en-GB" sz="2000" dirty="0" err="1">
                <a:cs typeface="Calibri Light" panose="020F0302020204030204"/>
              </a:rPr>
              <a:t>Thiruvenkadam</a:t>
            </a:r>
            <a:r>
              <a:rPr lang="en-GB" sz="2000" dirty="0">
                <a:cs typeface="Calibri Light" panose="020F0302020204030204"/>
              </a:rPr>
              <a:t>, </a:t>
            </a:r>
            <a:r>
              <a:rPr lang="en-GB" sz="2000" dirty="0" err="1">
                <a:cs typeface="Calibri Light" panose="020F0302020204030204"/>
              </a:rPr>
              <a:t>Sriramakrishnan</a:t>
            </a:r>
            <a:r>
              <a:rPr lang="en-GB" sz="2000" dirty="0">
                <a:cs typeface="Calibri Light" panose="020F0302020204030204"/>
              </a:rPr>
              <a:t> </a:t>
            </a:r>
            <a:r>
              <a:rPr lang="en-GB" sz="2000" dirty="0" err="1">
                <a:cs typeface="Calibri Light" panose="020F0302020204030204"/>
              </a:rPr>
              <a:t>Padmanaban</a:t>
            </a:r>
            <a:r>
              <a:rPr lang="en-GB" sz="2000" dirty="0">
                <a:cs typeface="Calibri Light" panose="020F0302020204030204"/>
              </a:rPr>
              <a:t>, Somasundaram </a:t>
            </a:r>
            <a:r>
              <a:rPr lang="en-GB" sz="2000" dirty="0" err="1">
                <a:cs typeface="Calibri Light" panose="020F0302020204030204"/>
              </a:rPr>
              <a:t>Karuppanagounder</a:t>
            </a:r>
            <a:r>
              <a:rPr lang="en-GB" sz="2000" dirty="0">
                <a:cs typeface="Calibri Light" panose="020F0302020204030204"/>
              </a:rPr>
              <a:t>, ResearchGate Publication IJISA, </a:t>
            </a:r>
            <a:r>
              <a:rPr lang="en-IN" sz="2000" dirty="0"/>
              <a:t>DOI: 10.5815/ijisa.2018.01.07</a:t>
            </a:r>
          </a:p>
          <a:p>
            <a:pPr marL="347345" lvl="1">
              <a:buFont typeface="Arial" panose="020B0604020202020204" pitchFamily="34" charset="0"/>
              <a:buChar char="•"/>
            </a:pPr>
            <a:r>
              <a:rPr lang="en-IN" sz="2000" dirty="0"/>
              <a:t>CUDA Toolkit Documentation - </a:t>
            </a:r>
            <a:r>
              <a:rPr lang="en-IN" sz="2000" dirty="0">
                <a:hlinkClick r:id="rId2"/>
              </a:rPr>
              <a:t>https://docs.nvidia.com/cuda/cuda-c-programming-guide/index.html</a:t>
            </a:r>
            <a:endParaRPr lang="en-IN" sz="2000" dirty="0"/>
          </a:p>
          <a:p>
            <a:pPr marL="347345" lvl="1">
              <a:buFont typeface="Arial" panose="020B0604020202020204" pitchFamily="34" charset="0"/>
              <a:buChar char="•"/>
            </a:pPr>
            <a:r>
              <a:rPr lang="en-IN" sz="2000" dirty="0"/>
              <a:t>OpenCV Documentation - </a:t>
            </a:r>
            <a:r>
              <a:rPr lang="en-IN" sz="2000" dirty="0">
                <a:hlinkClick r:id="rId3"/>
              </a:rPr>
              <a:t>https://opencv-python-tutroals.readthedocs.io/en/latest/index.html</a:t>
            </a:r>
            <a:endParaRPr lang="en-IN" sz="2000" dirty="0"/>
          </a:p>
          <a:p>
            <a:pPr marL="347345" lvl="1">
              <a:buFont typeface="Arial" panose="020B0604020202020204" pitchFamily="34" charset="0"/>
              <a:buChar char="•"/>
            </a:pPr>
            <a:r>
              <a:rPr lang="en-IN" sz="2000" dirty="0"/>
              <a:t>Multiprocessing Documentation - </a:t>
            </a:r>
            <a:r>
              <a:rPr lang="en-IN" sz="2000" dirty="0">
                <a:hlinkClick r:id="rId4"/>
              </a:rPr>
              <a:t>https://docs.python.org/3/library/multiprocessing.html</a:t>
            </a:r>
            <a:endParaRPr lang="en-IN" sz="2000" dirty="0"/>
          </a:p>
          <a:p>
            <a:pPr marL="4445" lvl="1" indent="0">
              <a:buNone/>
            </a:pPr>
            <a:endParaRPr lang="en-IN" sz="2000" dirty="0"/>
          </a:p>
          <a:p>
            <a:pPr marL="347345" lvl="1">
              <a:buFont typeface="Arial" panose="020B0604020202020204" pitchFamily="34" charset="0"/>
              <a:buChar char="•"/>
            </a:pPr>
            <a:endParaRPr lang="en-IN" sz="2000" dirty="0"/>
          </a:p>
          <a:p>
            <a:pPr marL="347345" lvl="1">
              <a:buFont typeface="Arial" panose="020B0604020202020204" pitchFamily="34" charset="0"/>
              <a:buChar char="•"/>
            </a:pPr>
            <a:endParaRPr lang="en-GB" sz="2000" dirty="0">
              <a:cs typeface="Calibri Light" panose="020F0302020204030204"/>
            </a:endParaRPr>
          </a:p>
          <a:p>
            <a:pPr marL="347345" lvl="1">
              <a:buFont typeface="Arial" panose="020B0604020202020204" pitchFamily="34" charset="0"/>
              <a:buChar char="•"/>
            </a:pPr>
            <a:endParaRPr lang="en-GB" sz="2000" dirty="0">
              <a:cs typeface="Calibri Light" panose="020F0302020204030204"/>
            </a:endParaRPr>
          </a:p>
        </p:txBody>
      </p:sp>
      <p:sp>
        <p:nvSpPr>
          <p:cNvPr id="6" name="Title 1">
            <a:extLst>
              <a:ext uri="{FF2B5EF4-FFF2-40B4-BE49-F238E27FC236}">
                <a16:creationId xmlns:a16="http://schemas.microsoft.com/office/drawing/2014/main" id="{C80933C1-0F72-4B4C-90EC-6A2EE7C24CF8}"/>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References</a:t>
            </a:r>
          </a:p>
        </p:txBody>
      </p:sp>
    </p:spTree>
    <p:extLst>
      <p:ext uri="{BB962C8B-B14F-4D97-AF65-F5344CB8AC3E}">
        <p14:creationId xmlns:p14="http://schemas.microsoft.com/office/powerpoint/2010/main" val="1506705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9B41-5048-4695-BDC4-AE186F4BCE03}"/>
              </a:ext>
            </a:extLst>
          </p:cNvPr>
          <p:cNvSpPr>
            <a:spLocks noGrp="1"/>
          </p:cNvSpPr>
          <p:nvPr>
            <p:ph type="title"/>
          </p:nvPr>
        </p:nvSpPr>
        <p:spPr>
          <a:xfrm>
            <a:off x="506829" y="2364428"/>
            <a:ext cx="10772775" cy="1658198"/>
          </a:xfrm>
        </p:spPr>
        <p:txBody>
          <a:bodyPr/>
          <a:lstStyle/>
          <a:p>
            <a:pPr algn="ctr"/>
            <a:r>
              <a:rPr lang="en-US" b="1" dirty="0">
                <a:cs typeface="Calibri Light" panose="020F0302020204030204"/>
              </a:rPr>
              <a:t>Thank</a:t>
            </a:r>
            <a:r>
              <a:rPr lang="en-US" dirty="0">
                <a:cs typeface="Calibri Light" panose="020F0302020204030204"/>
              </a:rPr>
              <a:t> You !!</a:t>
            </a:r>
          </a:p>
        </p:txBody>
      </p:sp>
    </p:spTree>
    <p:extLst>
      <p:ext uri="{BB962C8B-B14F-4D97-AF65-F5344CB8AC3E}">
        <p14:creationId xmlns:p14="http://schemas.microsoft.com/office/powerpoint/2010/main" val="3751149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9B258B-F198-4FED-A460-386DAF12E7E7}"/>
              </a:ext>
            </a:extLst>
          </p:cNvPr>
          <p:cNvSpPr>
            <a:spLocks noGrp="1"/>
          </p:cNvSpPr>
          <p:nvPr/>
        </p:nvSpPr>
        <p:spPr>
          <a:xfrm>
            <a:off x="703724" y="200319"/>
            <a:ext cx="10784552" cy="103694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Why it is an Important Problem?</a:t>
            </a:r>
            <a:endParaRPr lang="en-GB" sz="4000" dirty="0"/>
          </a:p>
        </p:txBody>
      </p:sp>
      <p:sp>
        <p:nvSpPr>
          <p:cNvPr id="5" name="Content Placeholder 2">
            <a:extLst>
              <a:ext uri="{FF2B5EF4-FFF2-40B4-BE49-F238E27FC236}">
                <a16:creationId xmlns:a16="http://schemas.microsoft.com/office/drawing/2014/main" id="{F9865C8B-606F-4D50-819C-CFF576A99681}"/>
              </a:ext>
            </a:extLst>
          </p:cNvPr>
          <p:cNvSpPr>
            <a:spLocks noGrp="1"/>
          </p:cNvSpPr>
          <p:nvPr/>
        </p:nvSpPr>
        <p:spPr>
          <a:xfrm>
            <a:off x="703723" y="1303256"/>
            <a:ext cx="10784552" cy="535442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lnSpc>
                <a:spcPct val="200000"/>
              </a:lnSpc>
              <a:buFont typeface="Arial" panose="020B0604020202020204" pitchFamily="34" charset="0"/>
              <a:buChar char="•"/>
            </a:pPr>
            <a:r>
              <a:rPr lang="en-US" dirty="0"/>
              <a:t>Digital Image processing is used for variety of purposes in various industries.</a:t>
            </a:r>
          </a:p>
          <a:p>
            <a:pPr lvl="1">
              <a:lnSpc>
                <a:spcPct val="200000"/>
              </a:lnSpc>
              <a:buFont typeface="Arial" panose="020B0604020202020204" pitchFamily="34" charset="0"/>
              <a:buChar char="•"/>
            </a:pPr>
            <a:r>
              <a:rPr lang="en-GB" dirty="0"/>
              <a:t>Computer Vision, Medical Field, Video Processing, Microscopic Imaging, etc.</a:t>
            </a:r>
          </a:p>
          <a:p>
            <a:pPr lvl="1">
              <a:lnSpc>
                <a:spcPct val="200000"/>
              </a:lnSpc>
              <a:buFont typeface="Arial" panose="020B0604020202020204" pitchFamily="34" charset="0"/>
              <a:buChar char="•"/>
            </a:pPr>
            <a:r>
              <a:rPr lang="en-GB" dirty="0"/>
              <a:t>Requires real-time image processing, analysis and viable hardware configurations.</a:t>
            </a:r>
          </a:p>
          <a:p>
            <a:pPr lvl="1">
              <a:lnSpc>
                <a:spcPct val="200000"/>
              </a:lnSpc>
              <a:buFont typeface="Arial" panose="020B0604020202020204" pitchFamily="34" charset="0"/>
              <a:buChar char="•"/>
            </a:pPr>
            <a:r>
              <a:rPr lang="en-GB" dirty="0"/>
              <a:t>Processing huge image dataset is time-consuming and resource intensive.</a:t>
            </a:r>
          </a:p>
          <a:p>
            <a:pPr lvl="1">
              <a:lnSpc>
                <a:spcPct val="200000"/>
              </a:lnSpc>
              <a:buFont typeface="Arial" panose="020B0604020202020204" pitchFamily="34" charset="0"/>
              <a:buChar char="•"/>
            </a:pPr>
            <a:r>
              <a:rPr lang="en-GB" dirty="0"/>
              <a:t>Economical solution can be achieved by exploiting parallelism with SIMT model.</a:t>
            </a:r>
          </a:p>
          <a:p>
            <a:pPr lvl="1">
              <a:lnSpc>
                <a:spcPct val="200000"/>
              </a:lnSpc>
              <a:buFont typeface="Arial" panose="020B0604020202020204" pitchFamily="34" charset="0"/>
              <a:buChar char="•"/>
            </a:pPr>
            <a:endParaRPr lang="en-GB" dirty="0"/>
          </a:p>
          <a:p>
            <a:pPr lvl="2">
              <a:lnSpc>
                <a:spcPct val="200000"/>
              </a:lnSpc>
              <a:buFont typeface="Arial" panose="020B0604020202020204" pitchFamily="34" charset="0"/>
              <a:buChar char="•"/>
            </a:pPr>
            <a:endParaRPr lang="en-GB" dirty="0"/>
          </a:p>
        </p:txBody>
      </p:sp>
    </p:spTree>
    <p:extLst>
      <p:ext uri="{BB962C8B-B14F-4D97-AF65-F5344CB8AC3E}">
        <p14:creationId xmlns:p14="http://schemas.microsoft.com/office/powerpoint/2010/main" val="950377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BB2F0F-EFD1-41D6-B32B-8EDB8239F885}"/>
              </a:ext>
            </a:extLst>
          </p:cNvPr>
          <p:cNvSpPr>
            <a:spLocks noGrp="1"/>
          </p:cNvSpPr>
          <p:nvPr/>
        </p:nvSpPr>
        <p:spPr>
          <a:xfrm>
            <a:off x="703724" y="200319"/>
            <a:ext cx="10784552" cy="103694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High Level Approach</a:t>
            </a:r>
            <a:endParaRPr lang="en-GB" sz="4000" dirty="0"/>
          </a:p>
        </p:txBody>
      </p:sp>
      <p:sp>
        <p:nvSpPr>
          <p:cNvPr id="5" name="Content Placeholder 2">
            <a:extLst>
              <a:ext uri="{FF2B5EF4-FFF2-40B4-BE49-F238E27FC236}">
                <a16:creationId xmlns:a16="http://schemas.microsoft.com/office/drawing/2014/main" id="{944BFE9F-9EBE-4F5C-BAB3-897A9DCFB08C}"/>
              </a:ext>
            </a:extLst>
          </p:cNvPr>
          <p:cNvSpPr>
            <a:spLocks noGrp="1"/>
          </p:cNvSpPr>
          <p:nvPr/>
        </p:nvSpPr>
        <p:spPr>
          <a:xfrm>
            <a:off x="703723" y="1303256"/>
            <a:ext cx="10784552" cy="535442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lnSpc>
                <a:spcPct val="200000"/>
              </a:lnSpc>
              <a:buNone/>
            </a:pPr>
            <a:r>
              <a:rPr lang="en-GB" dirty="0"/>
              <a:t>Our idea is to provide detailed analysis of following things:</a:t>
            </a:r>
          </a:p>
          <a:p>
            <a:pPr lvl="1">
              <a:lnSpc>
                <a:spcPct val="200000"/>
              </a:lnSpc>
              <a:buFont typeface="Arial" panose="020B0604020202020204" pitchFamily="34" charset="0"/>
              <a:buChar char="•"/>
            </a:pPr>
            <a:r>
              <a:rPr lang="en-GB" dirty="0"/>
              <a:t>Implementation and analysis of Image Processing Algorithms on Single-Core CPU</a:t>
            </a:r>
          </a:p>
          <a:p>
            <a:pPr lvl="1">
              <a:lnSpc>
                <a:spcPct val="200000"/>
              </a:lnSpc>
              <a:buFont typeface="Arial" panose="020B0604020202020204" pitchFamily="34" charset="0"/>
              <a:buChar char="•"/>
            </a:pPr>
            <a:r>
              <a:rPr lang="en-GB" dirty="0"/>
              <a:t>Implementation and analysis of Image Processing Algorithms on Multi-Core CPU</a:t>
            </a:r>
          </a:p>
          <a:p>
            <a:pPr lvl="1">
              <a:lnSpc>
                <a:spcPct val="200000"/>
              </a:lnSpc>
              <a:buFont typeface="Arial" panose="020B0604020202020204" pitchFamily="34" charset="0"/>
              <a:buChar char="•"/>
            </a:pPr>
            <a:r>
              <a:rPr lang="en-GB" dirty="0"/>
              <a:t>Implementation and analysis of Image Processing Algorithms on NVIDIA GPU</a:t>
            </a:r>
          </a:p>
          <a:p>
            <a:pPr lvl="1">
              <a:lnSpc>
                <a:spcPct val="200000"/>
              </a:lnSpc>
              <a:buFont typeface="Arial" panose="020B0604020202020204" pitchFamily="34" charset="0"/>
              <a:buChar char="•"/>
            </a:pPr>
            <a:r>
              <a:rPr lang="en-GB" dirty="0"/>
              <a:t>Provide overall analysis of these approaches by using large datasets</a:t>
            </a:r>
          </a:p>
          <a:p>
            <a:pPr lvl="2">
              <a:lnSpc>
                <a:spcPct val="200000"/>
              </a:lnSpc>
              <a:buFont typeface="Arial" panose="020B0604020202020204" pitchFamily="34" charset="0"/>
              <a:buChar char="•"/>
            </a:pPr>
            <a:endParaRPr lang="en-GB" dirty="0"/>
          </a:p>
        </p:txBody>
      </p:sp>
    </p:spTree>
    <p:extLst>
      <p:ext uri="{BB962C8B-B14F-4D97-AF65-F5344CB8AC3E}">
        <p14:creationId xmlns:p14="http://schemas.microsoft.com/office/powerpoint/2010/main" val="2263396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FFCFEF-E655-4B5F-88B3-BDE62931BC30}"/>
              </a:ext>
            </a:extLst>
          </p:cNvPr>
          <p:cNvSpPr>
            <a:spLocks noGrp="1"/>
          </p:cNvSpPr>
          <p:nvPr/>
        </p:nvSpPr>
        <p:spPr>
          <a:xfrm>
            <a:off x="703724" y="200319"/>
            <a:ext cx="10784552" cy="103694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What have we done?</a:t>
            </a:r>
            <a:endParaRPr lang="en-GB" sz="4000" dirty="0"/>
          </a:p>
        </p:txBody>
      </p:sp>
      <p:sp>
        <p:nvSpPr>
          <p:cNvPr id="5" name="Content Placeholder 2">
            <a:extLst>
              <a:ext uri="{FF2B5EF4-FFF2-40B4-BE49-F238E27FC236}">
                <a16:creationId xmlns:a16="http://schemas.microsoft.com/office/drawing/2014/main" id="{F23B302C-53CC-4A48-AAA9-37745C5E6274}"/>
              </a:ext>
            </a:extLst>
          </p:cNvPr>
          <p:cNvSpPr>
            <a:spLocks noGrp="1"/>
          </p:cNvSpPr>
          <p:nvPr/>
        </p:nvSpPr>
        <p:spPr>
          <a:xfrm>
            <a:off x="703723" y="1303256"/>
            <a:ext cx="10784552" cy="535442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lnSpc>
                <a:spcPct val="200000"/>
              </a:lnSpc>
              <a:buFont typeface="Arial" panose="020B0604020202020204" pitchFamily="34" charset="0"/>
              <a:buChar char="•"/>
            </a:pPr>
            <a:r>
              <a:rPr lang="en-GB" dirty="0"/>
              <a:t>Exploring various Image Processing Algorithms and Image Datasets</a:t>
            </a:r>
          </a:p>
          <a:p>
            <a:pPr lvl="1">
              <a:lnSpc>
                <a:spcPct val="200000"/>
              </a:lnSpc>
              <a:buFont typeface="Arial" panose="020B0604020202020204" pitchFamily="34" charset="0"/>
              <a:buChar char="•"/>
            </a:pPr>
            <a:r>
              <a:rPr lang="en-GB" dirty="0"/>
              <a:t>Implementation and time analysis of on Single-Core CPU</a:t>
            </a:r>
          </a:p>
          <a:p>
            <a:pPr lvl="1">
              <a:lnSpc>
                <a:spcPct val="200000"/>
              </a:lnSpc>
              <a:buFont typeface="Arial" panose="020B0604020202020204" pitchFamily="34" charset="0"/>
              <a:buChar char="•"/>
            </a:pPr>
            <a:r>
              <a:rPr lang="en-GB" dirty="0"/>
              <a:t>Implementation on Multi-Core CPU</a:t>
            </a:r>
          </a:p>
          <a:p>
            <a:pPr lvl="1">
              <a:lnSpc>
                <a:spcPct val="200000"/>
              </a:lnSpc>
              <a:buFont typeface="Arial" panose="020B0604020202020204" pitchFamily="34" charset="0"/>
              <a:buChar char="•"/>
            </a:pPr>
            <a:r>
              <a:rPr lang="en-GB" dirty="0"/>
              <a:t>Building OpenCV GPU module with CUDA and cuDNN support</a:t>
            </a:r>
          </a:p>
          <a:p>
            <a:pPr lvl="1">
              <a:lnSpc>
                <a:spcPct val="200000"/>
              </a:lnSpc>
              <a:buFont typeface="Arial" panose="020B0604020202020204" pitchFamily="34" charset="0"/>
              <a:buChar char="•"/>
            </a:pPr>
            <a:r>
              <a:rPr lang="en-GB" dirty="0"/>
              <a:t>Implementation on CUDA enabled NVIDIA GPU</a:t>
            </a:r>
          </a:p>
          <a:p>
            <a:pPr marL="0" lvl="2" indent="0">
              <a:lnSpc>
                <a:spcPct val="200000"/>
              </a:lnSpc>
              <a:buNone/>
            </a:pPr>
            <a:endParaRPr lang="en-GB" dirty="0"/>
          </a:p>
        </p:txBody>
      </p:sp>
    </p:spTree>
    <p:extLst>
      <p:ext uri="{BB962C8B-B14F-4D97-AF65-F5344CB8AC3E}">
        <p14:creationId xmlns:p14="http://schemas.microsoft.com/office/powerpoint/2010/main" val="358378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0AB1FF-05F8-4E91-89A0-0F1F2884D4CA}"/>
              </a:ext>
            </a:extLst>
          </p:cNvPr>
          <p:cNvSpPr>
            <a:spLocks noGrp="1"/>
          </p:cNvSpPr>
          <p:nvPr>
            <p:ph idx="1"/>
          </p:nvPr>
        </p:nvSpPr>
        <p:spPr>
          <a:xfrm>
            <a:off x="657224" y="1561877"/>
            <a:ext cx="10753725" cy="4951218"/>
          </a:xfrm>
        </p:spPr>
        <p:txBody>
          <a:bodyPr>
            <a:normAutofit/>
          </a:bodyPr>
          <a:lstStyle/>
          <a:p>
            <a:pPr lvl="1">
              <a:buFont typeface="Arial" panose="020B0604020202020204" pitchFamily="34" charset="0"/>
              <a:buChar char="•"/>
            </a:pPr>
            <a:r>
              <a:rPr lang="en-IN" sz="2800" dirty="0">
                <a:latin typeface="Calibri" panose="020F0502020204030204" pitchFamily="34" charset="0"/>
                <a:cs typeface="Calibri" panose="020F0502020204030204" pitchFamily="34" charset="0"/>
              </a:rPr>
              <a:t>Edge Detection Algorithms</a:t>
            </a:r>
          </a:p>
          <a:p>
            <a:pPr marL="0" indent="0">
              <a:buNone/>
            </a:pPr>
            <a:r>
              <a:rPr lang="en-IN" sz="2800" dirty="0">
                <a:latin typeface="Calibri" panose="020F0502020204030204" pitchFamily="34" charset="0"/>
                <a:cs typeface="Calibri" panose="020F0502020204030204" pitchFamily="34" charset="0"/>
              </a:rPr>
              <a:t>	a) Canny Edge Detection Algorithm</a:t>
            </a:r>
          </a:p>
          <a:p>
            <a:pPr marL="0" indent="0">
              <a:buNone/>
            </a:pPr>
            <a:r>
              <a:rPr lang="en-IN" sz="2800" dirty="0">
                <a:latin typeface="Calibri" panose="020F0502020204030204" pitchFamily="34" charset="0"/>
                <a:cs typeface="Calibri" panose="020F0502020204030204" pitchFamily="34" charset="0"/>
              </a:rPr>
              <a:t>	b) Sobel Edge Detection Algorithm</a:t>
            </a:r>
          </a:p>
          <a:p>
            <a:pPr lvl="1">
              <a:buFont typeface="Arial" panose="020B0604020202020204" pitchFamily="34" charset="0"/>
              <a:buChar char="•"/>
            </a:pPr>
            <a:endParaRPr lang="en-IN" sz="280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en-IN" sz="2800" dirty="0">
                <a:latin typeface="Calibri" panose="020F0502020204030204" pitchFamily="34" charset="0"/>
                <a:cs typeface="Calibri" panose="020F0502020204030204" pitchFamily="34" charset="0"/>
              </a:rPr>
              <a:t>Smoothing Algorithm</a:t>
            </a:r>
          </a:p>
          <a:p>
            <a:pPr marL="0" indent="0">
              <a:buNone/>
            </a:pPr>
            <a:r>
              <a:rPr lang="en-IN" sz="2800" dirty="0">
                <a:latin typeface="Calibri" panose="020F0502020204030204" pitchFamily="34" charset="0"/>
                <a:cs typeface="Calibri" panose="020F0502020204030204" pitchFamily="34" charset="0"/>
              </a:rPr>
              <a:t>	a) Gaussian Blur Algorithm</a:t>
            </a:r>
          </a:p>
          <a:p>
            <a:pPr marL="0" indent="0">
              <a:buNone/>
            </a:pPr>
            <a:r>
              <a:rPr lang="en-IN" sz="2800" dirty="0">
                <a:latin typeface="Calibri" panose="020F0502020204030204" pitchFamily="34" charset="0"/>
                <a:cs typeface="Calibri" panose="020F0502020204030204" pitchFamily="34" charset="0"/>
              </a:rPr>
              <a:t>	b) Median Blur Algorithm</a:t>
            </a:r>
          </a:p>
          <a:p>
            <a:pPr lvl="1">
              <a:buFont typeface="Arial" panose="020B0604020202020204" pitchFamily="34" charset="0"/>
              <a:buChar char="•"/>
            </a:pPr>
            <a:endParaRPr lang="en-IN" sz="2800" dirty="0">
              <a:latin typeface="Calibri" panose="020F0502020204030204" pitchFamily="34" charset="0"/>
              <a:cs typeface="Calibri" panose="020F0502020204030204" pitchFamily="34" charset="0"/>
            </a:endParaRPr>
          </a:p>
          <a:p>
            <a:pPr marL="0" indent="0">
              <a:buNone/>
            </a:pPr>
            <a:r>
              <a:rPr lang="en-IN" sz="2800" dirty="0">
                <a:latin typeface="Calibri" panose="020F0502020204030204" pitchFamily="34" charset="0"/>
                <a:cs typeface="Calibri" panose="020F0502020204030204" pitchFamily="34" charset="0"/>
              </a:rPr>
              <a:t>	</a:t>
            </a:r>
          </a:p>
        </p:txBody>
      </p:sp>
      <p:sp>
        <p:nvSpPr>
          <p:cNvPr id="6" name="Title 1">
            <a:extLst>
              <a:ext uri="{FF2B5EF4-FFF2-40B4-BE49-F238E27FC236}">
                <a16:creationId xmlns:a16="http://schemas.microsoft.com/office/drawing/2014/main" id="{DA7BC31C-7CBB-41B1-82AA-20D0051F9DED}"/>
              </a:ext>
            </a:extLst>
          </p:cNvPr>
          <p:cNvSpPr>
            <a:spLocks noGrp="1"/>
          </p:cNvSpPr>
          <p:nvPr/>
        </p:nvSpPr>
        <p:spPr>
          <a:xfrm>
            <a:off x="703724" y="200319"/>
            <a:ext cx="10784552" cy="103694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Image Processing Algorithms</a:t>
            </a:r>
            <a:endParaRPr lang="en-GB" sz="4000" dirty="0"/>
          </a:p>
        </p:txBody>
      </p:sp>
    </p:spTree>
    <p:extLst>
      <p:ext uri="{BB962C8B-B14F-4D97-AF65-F5344CB8AC3E}">
        <p14:creationId xmlns:p14="http://schemas.microsoft.com/office/powerpoint/2010/main" val="1224711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8D683F-C01C-405A-9D29-9B7470A78007}"/>
              </a:ext>
            </a:extLst>
          </p:cNvPr>
          <p:cNvSpPr>
            <a:spLocks noGrp="1"/>
          </p:cNvSpPr>
          <p:nvPr>
            <p:ph idx="1"/>
          </p:nvPr>
        </p:nvSpPr>
        <p:spPr>
          <a:xfrm>
            <a:off x="676656" y="1411706"/>
            <a:ext cx="11001997" cy="4668252"/>
          </a:xfrm>
        </p:spPr>
        <p:txBody>
          <a:bodyPr>
            <a:normAutofit/>
          </a:bodyPr>
          <a:lstStyle/>
          <a:p>
            <a:endParaRPr lang="en-IN" sz="2500" dirty="0"/>
          </a:p>
          <a:p>
            <a:pPr>
              <a:buFont typeface="Arial" panose="020B0604020202020204" pitchFamily="34" charset="0"/>
              <a:buChar char="•"/>
            </a:pPr>
            <a:r>
              <a:rPr lang="en-IN" sz="2500" b="1" dirty="0"/>
              <a:t>    </a:t>
            </a:r>
            <a:r>
              <a:rPr lang="en-IN" b="1" dirty="0"/>
              <a:t>System 1</a:t>
            </a:r>
            <a:r>
              <a:rPr lang="en-IN" dirty="0"/>
              <a:t>: i5- 5200U (5</a:t>
            </a:r>
            <a:r>
              <a:rPr lang="en-IN" baseline="30000" dirty="0"/>
              <a:t>th</a:t>
            </a:r>
            <a:r>
              <a:rPr lang="en-IN" dirty="0"/>
              <a:t> gen) (3Mb Cache, up to 2.70 GHz) 12GB RAM, 2 Cores, 4 LP</a:t>
            </a:r>
          </a:p>
          <a:p>
            <a:pPr marL="4572" lvl="1" indent="0">
              <a:buNone/>
            </a:pPr>
            <a:r>
              <a:rPr lang="en-IN" dirty="0"/>
              <a:t>    GPU – NVIDIA GeForce 940M 2 GB</a:t>
            </a:r>
          </a:p>
          <a:p>
            <a:pPr lvl="1">
              <a:buFont typeface="Arial" panose="020B0604020202020204" pitchFamily="34" charset="0"/>
              <a:buChar char="•"/>
            </a:pPr>
            <a:endParaRPr lang="en-IN" dirty="0"/>
          </a:p>
          <a:p>
            <a:pPr lvl="1">
              <a:buFont typeface="Arial" panose="020B0604020202020204" pitchFamily="34" charset="0"/>
              <a:buChar char="•"/>
            </a:pPr>
            <a:r>
              <a:rPr lang="en-IN" b="1" dirty="0"/>
              <a:t>System 2</a:t>
            </a:r>
            <a:r>
              <a:rPr lang="en-IN" dirty="0"/>
              <a:t>: i5- 9300 (9</a:t>
            </a:r>
            <a:r>
              <a:rPr lang="en-IN" baseline="30000" dirty="0"/>
              <a:t>th</a:t>
            </a:r>
            <a:r>
              <a:rPr lang="en-IN" dirty="0"/>
              <a:t> gen) (8Mb Cache, up to 4.10 GHz) 8GB RAM, 4 Cores,  8 LP</a:t>
            </a:r>
          </a:p>
          <a:p>
            <a:pPr marL="4572" lvl="1" indent="0">
              <a:buNone/>
            </a:pPr>
            <a:r>
              <a:rPr lang="en-IN" dirty="0"/>
              <a:t>     GPU – NVIDIA GeForce GTX 1650 4GB</a:t>
            </a:r>
          </a:p>
          <a:p>
            <a:pPr lvl="1">
              <a:buFont typeface="Arial" panose="020B0604020202020204" pitchFamily="34" charset="0"/>
              <a:buChar char="•"/>
            </a:pPr>
            <a:endParaRPr lang="en-IN" dirty="0"/>
          </a:p>
          <a:p>
            <a:pPr lvl="1">
              <a:buFont typeface="Arial" panose="020B0604020202020204" pitchFamily="34" charset="0"/>
              <a:buChar char="•"/>
            </a:pPr>
            <a:r>
              <a:rPr lang="en-IN" b="1" dirty="0"/>
              <a:t>System 3</a:t>
            </a:r>
            <a:r>
              <a:rPr lang="en-IN" dirty="0"/>
              <a:t>:  i7- 6700HQ CPU (6</a:t>
            </a:r>
            <a:r>
              <a:rPr lang="en-IN" baseline="30000" dirty="0"/>
              <a:t>th</a:t>
            </a:r>
            <a:r>
              <a:rPr lang="en-IN" dirty="0"/>
              <a:t> gen) (6Mb Cache, up to ) 16GB RAM, 4 Cores, 8 LP</a:t>
            </a:r>
          </a:p>
          <a:p>
            <a:pPr marL="4572" lvl="1" indent="0">
              <a:buNone/>
            </a:pPr>
            <a:r>
              <a:rPr lang="en-IN" dirty="0"/>
              <a:t>     GPU – NVIDIA GeForce GTX 960M 4GB</a:t>
            </a:r>
          </a:p>
        </p:txBody>
      </p:sp>
      <p:sp>
        <p:nvSpPr>
          <p:cNvPr id="6" name="Title 1">
            <a:extLst>
              <a:ext uri="{FF2B5EF4-FFF2-40B4-BE49-F238E27FC236}">
                <a16:creationId xmlns:a16="http://schemas.microsoft.com/office/drawing/2014/main" id="{BC041EBC-2347-4762-99FD-BBC9B77655CA}"/>
              </a:ext>
            </a:extLst>
          </p:cNvPr>
          <p:cNvSpPr>
            <a:spLocks noGrp="1"/>
          </p:cNvSpPr>
          <p:nvPr/>
        </p:nvSpPr>
        <p:spPr>
          <a:xfrm>
            <a:off x="703724" y="200319"/>
            <a:ext cx="10784552" cy="103694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Systems Used</a:t>
            </a:r>
          </a:p>
        </p:txBody>
      </p:sp>
    </p:spTree>
    <p:extLst>
      <p:ext uri="{BB962C8B-B14F-4D97-AF65-F5344CB8AC3E}">
        <p14:creationId xmlns:p14="http://schemas.microsoft.com/office/powerpoint/2010/main" val="3243174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77F8F-F3F9-4758-AC2D-5C75B989371A}"/>
              </a:ext>
            </a:extLst>
          </p:cNvPr>
          <p:cNvSpPr>
            <a:spLocks noGrp="1"/>
          </p:cNvSpPr>
          <p:nvPr>
            <p:ph idx="1"/>
          </p:nvPr>
        </p:nvSpPr>
        <p:spPr>
          <a:xfrm>
            <a:off x="676656" y="1443790"/>
            <a:ext cx="10753725" cy="4334076"/>
          </a:xfrm>
        </p:spPr>
        <p:txBody>
          <a:bodyPr>
            <a:noAutofit/>
          </a:bodyPr>
          <a:lstStyle/>
          <a:p>
            <a:pPr lvl="1">
              <a:buFont typeface="Arial" panose="020B0604020202020204" pitchFamily="34" charset="0"/>
              <a:buChar char="•"/>
            </a:pPr>
            <a:r>
              <a:rPr lang="en-US" dirty="0"/>
              <a:t>The majority of algorithms/code that we write are available to be run on single core</a:t>
            </a:r>
          </a:p>
          <a:p>
            <a:pPr marL="4572" lvl="1" indent="0">
              <a:buNone/>
            </a:pPr>
            <a:r>
              <a:rPr lang="en-US" dirty="0"/>
              <a:t>      example, simple python script.</a:t>
            </a:r>
          </a:p>
          <a:p>
            <a:pPr lvl="1">
              <a:buFont typeface="Arial" panose="020B0604020202020204" pitchFamily="34" charset="0"/>
              <a:buChar char="•"/>
            </a:pPr>
            <a:endParaRPr lang="en-US" dirty="0"/>
          </a:p>
          <a:p>
            <a:pPr lvl="1">
              <a:buFont typeface="Arial" panose="020B0604020202020204" pitchFamily="34" charset="0"/>
              <a:buChar char="•"/>
            </a:pPr>
            <a:r>
              <a:rPr lang="en-US" dirty="0"/>
              <a:t>Implemented above mentioned Image Processing Algorithms</a:t>
            </a:r>
          </a:p>
          <a:p>
            <a:pPr lvl="1">
              <a:buFont typeface="Arial" panose="020B0604020202020204" pitchFamily="34" charset="0"/>
              <a:buChar char="•"/>
            </a:pPr>
            <a:endParaRPr lang="en-US" dirty="0"/>
          </a:p>
          <a:p>
            <a:pPr lvl="1">
              <a:buFont typeface="Arial" panose="020B0604020202020204" pitchFamily="34" charset="0"/>
              <a:buChar char="•"/>
            </a:pPr>
            <a:r>
              <a:rPr lang="en-US" dirty="0"/>
              <a:t>Analyzed output and time required for each algorithm to run on each system that defined above. </a:t>
            </a:r>
          </a:p>
          <a:p>
            <a:pPr lvl="1">
              <a:buFont typeface="Arial" panose="020B0604020202020204" pitchFamily="34" charset="0"/>
              <a:buChar char="•"/>
            </a:pPr>
            <a:endParaRPr lang="en-US" dirty="0"/>
          </a:p>
        </p:txBody>
      </p:sp>
      <p:sp>
        <p:nvSpPr>
          <p:cNvPr id="6" name="Title 1">
            <a:extLst>
              <a:ext uri="{FF2B5EF4-FFF2-40B4-BE49-F238E27FC236}">
                <a16:creationId xmlns:a16="http://schemas.microsoft.com/office/drawing/2014/main" id="{0063798F-5043-4F14-9645-EC468DEFDFDC}"/>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Single-Core Implementation</a:t>
            </a:r>
          </a:p>
        </p:txBody>
      </p:sp>
    </p:spTree>
    <p:extLst>
      <p:ext uri="{BB962C8B-B14F-4D97-AF65-F5344CB8AC3E}">
        <p14:creationId xmlns:p14="http://schemas.microsoft.com/office/powerpoint/2010/main" val="623746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211805-FA9E-456D-892A-6D2209A19213}"/>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10653" y="1427747"/>
            <a:ext cx="4572000" cy="2245895"/>
          </a:xfrm>
          <a:prstGeom prst="rect">
            <a:avLst/>
          </a:prstGeom>
        </p:spPr>
      </p:pic>
      <p:pic>
        <p:nvPicPr>
          <p:cNvPr id="5" name="Picture 4">
            <a:extLst>
              <a:ext uri="{FF2B5EF4-FFF2-40B4-BE49-F238E27FC236}">
                <a16:creationId xmlns:a16="http://schemas.microsoft.com/office/drawing/2014/main" id="{18B53EC6-8CA6-4079-B235-661E04802A0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871411" y="1427746"/>
            <a:ext cx="5069305" cy="2245895"/>
          </a:xfrm>
          <a:prstGeom prst="rect">
            <a:avLst/>
          </a:prstGeom>
        </p:spPr>
      </p:pic>
      <p:pic>
        <p:nvPicPr>
          <p:cNvPr id="6" name="Picture 5">
            <a:extLst>
              <a:ext uri="{FF2B5EF4-FFF2-40B4-BE49-F238E27FC236}">
                <a16:creationId xmlns:a16="http://schemas.microsoft.com/office/drawing/2014/main" id="{A21F9AED-3C70-4CA3-BA81-6E1405EDF6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10652" y="3962400"/>
            <a:ext cx="4571999" cy="2576963"/>
          </a:xfrm>
          <a:prstGeom prst="rect">
            <a:avLst/>
          </a:prstGeom>
        </p:spPr>
      </p:pic>
      <p:pic>
        <p:nvPicPr>
          <p:cNvPr id="7" name="Picture 6">
            <a:extLst>
              <a:ext uri="{FF2B5EF4-FFF2-40B4-BE49-F238E27FC236}">
                <a16:creationId xmlns:a16="http://schemas.microsoft.com/office/drawing/2014/main" id="{02AD58A0-4E35-47D7-8DA8-EB23BC7CA77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871411" y="3944155"/>
            <a:ext cx="5069305" cy="2576963"/>
          </a:xfrm>
          <a:prstGeom prst="rect">
            <a:avLst/>
          </a:prstGeom>
        </p:spPr>
      </p:pic>
      <p:sp>
        <p:nvSpPr>
          <p:cNvPr id="9" name="Title 1">
            <a:extLst>
              <a:ext uri="{FF2B5EF4-FFF2-40B4-BE49-F238E27FC236}">
                <a16:creationId xmlns:a16="http://schemas.microsoft.com/office/drawing/2014/main" id="{FD2FEBCB-A119-4D99-9EC7-46E1E73F5560}"/>
              </a:ext>
            </a:extLst>
          </p:cNvPr>
          <p:cNvSpPr>
            <a:spLocks noGrp="1"/>
          </p:cNvSpPr>
          <p:nvPr/>
        </p:nvSpPr>
        <p:spPr>
          <a:xfrm>
            <a:off x="703724" y="158620"/>
            <a:ext cx="10744937" cy="10786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000" dirty="0"/>
              <a:t>Canny Edge Detection Algorithm</a:t>
            </a:r>
          </a:p>
        </p:txBody>
      </p:sp>
    </p:spTree>
    <p:extLst>
      <p:ext uri="{BB962C8B-B14F-4D97-AF65-F5344CB8AC3E}">
        <p14:creationId xmlns:p14="http://schemas.microsoft.com/office/powerpoint/2010/main" val="1725079874"/>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512</TotalTime>
  <Words>1284</Words>
  <Application>Microsoft Office PowerPoint</Application>
  <PresentationFormat>Widescreen</PresentationFormat>
  <Paragraphs>163</Paragraphs>
  <Slides>26</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Metropolitan</vt:lpstr>
      <vt:lpstr>Exploiting Parallelism in Image Processing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Exploiting Parallelism in Image Processing Algorithms</dc:title>
  <dc:creator>Rohit Mokashi</dc:creator>
  <cp:lastModifiedBy>Rajat Patil</cp:lastModifiedBy>
  <cp:revision>329</cp:revision>
  <dcterms:created xsi:type="dcterms:W3CDTF">2021-04-05T02:39:58Z</dcterms:created>
  <dcterms:modified xsi:type="dcterms:W3CDTF">2021-05-03T18:46:21Z</dcterms:modified>
</cp:coreProperties>
</file>